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74" r:id="rId3"/>
    <p:sldId id="258" r:id="rId4"/>
    <p:sldId id="265" r:id="rId5"/>
    <p:sldId id="276" r:id="rId6"/>
    <p:sldId id="277" r:id="rId7"/>
    <p:sldId id="275" r:id="rId8"/>
    <p:sldId id="280" r:id="rId9"/>
    <p:sldId id="281" r:id="rId10"/>
    <p:sldId id="282" r:id="rId11"/>
    <p:sldId id="283" r:id="rId12"/>
    <p:sldId id="285" r:id="rId13"/>
  </p:sldIdLst>
  <p:sldSz cx="12193588" cy="6858000"/>
  <p:notesSz cx="13004800" cy="9753600"/>
  <p:defaultTextStyle>
    <a:defPPr>
      <a:defRPr lang="de-DE"/>
    </a:defPPr>
    <a:lvl1pPr marL="0" algn="l" defTabSz="382603">
      <a:defRPr sz="1450">
        <a:solidFill>
          <a:schemeClr val="tx1"/>
        </a:solidFill>
        <a:latin typeface="+mn-lt"/>
        <a:ea typeface="+mn-ea"/>
        <a:cs typeface="+mn-cs"/>
      </a:defRPr>
    </a:lvl1pPr>
    <a:lvl2pPr marL="382603" algn="l" defTabSz="382603">
      <a:defRPr sz="1450">
        <a:solidFill>
          <a:schemeClr val="tx1"/>
        </a:solidFill>
        <a:latin typeface="+mn-lt"/>
        <a:ea typeface="+mn-ea"/>
        <a:cs typeface="+mn-cs"/>
      </a:defRPr>
    </a:lvl2pPr>
    <a:lvl3pPr marL="765208" algn="l" defTabSz="382603">
      <a:defRPr sz="1450">
        <a:solidFill>
          <a:schemeClr val="tx1"/>
        </a:solidFill>
        <a:latin typeface="+mn-lt"/>
        <a:ea typeface="+mn-ea"/>
        <a:cs typeface="+mn-cs"/>
      </a:defRPr>
    </a:lvl3pPr>
    <a:lvl4pPr marL="1147811" algn="l" defTabSz="382603">
      <a:defRPr sz="1450">
        <a:solidFill>
          <a:schemeClr val="tx1"/>
        </a:solidFill>
        <a:latin typeface="+mn-lt"/>
        <a:ea typeface="+mn-ea"/>
        <a:cs typeface="+mn-cs"/>
      </a:defRPr>
    </a:lvl4pPr>
    <a:lvl5pPr marL="1530418" algn="l" defTabSz="382603">
      <a:defRPr sz="1450">
        <a:solidFill>
          <a:schemeClr val="tx1"/>
        </a:solidFill>
        <a:latin typeface="+mn-lt"/>
        <a:ea typeface="+mn-ea"/>
        <a:cs typeface="+mn-cs"/>
      </a:defRPr>
    </a:lvl5pPr>
    <a:lvl6pPr marL="1913021" algn="l" defTabSz="382603">
      <a:defRPr sz="1450">
        <a:solidFill>
          <a:schemeClr val="tx1"/>
        </a:solidFill>
        <a:latin typeface="+mn-lt"/>
        <a:ea typeface="+mn-ea"/>
        <a:cs typeface="+mn-cs"/>
      </a:defRPr>
    </a:lvl6pPr>
    <a:lvl7pPr marL="2295624" algn="l" defTabSz="382603">
      <a:defRPr sz="1450">
        <a:solidFill>
          <a:schemeClr val="tx1"/>
        </a:solidFill>
        <a:latin typeface="+mn-lt"/>
        <a:ea typeface="+mn-ea"/>
        <a:cs typeface="+mn-cs"/>
      </a:defRPr>
    </a:lvl7pPr>
    <a:lvl8pPr marL="2678227" algn="l" defTabSz="382603">
      <a:defRPr sz="1450">
        <a:solidFill>
          <a:schemeClr val="tx1"/>
        </a:solidFill>
        <a:latin typeface="+mn-lt"/>
        <a:ea typeface="+mn-ea"/>
        <a:cs typeface="+mn-cs"/>
      </a:defRPr>
    </a:lvl8pPr>
    <a:lvl9pPr marL="3060834" algn="l" defTabSz="382603">
      <a:defRPr sz="145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p:restoredTop sz="69780" autoAdjust="0"/>
  </p:normalViewPr>
  <p:slideViewPr>
    <p:cSldViewPr>
      <p:cViewPr varScale="1">
        <p:scale>
          <a:sx n="75" d="100"/>
          <a:sy n="75" d="100"/>
        </p:scale>
        <p:origin x="804" y="66"/>
      </p:cViewPr>
      <p:guideLst>
        <p:guide orient="horz"/>
        <p:guide/>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5635625" cy="4873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7366000" y="0"/>
            <a:ext cx="5635625" cy="487363"/>
          </a:xfrm>
          <a:prstGeom prst="rect">
            <a:avLst/>
          </a:prstGeom>
        </p:spPr>
        <p:txBody>
          <a:bodyPr vert="horz" lIns="91440" tIns="45720" rIns="91440" bIns="45720" rtlCol="0"/>
          <a:lstStyle>
            <a:lvl1pPr algn="r">
              <a:defRPr sz="1200"/>
            </a:lvl1pPr>
          </a:lstStyle>
          <a:p>
            <a:pPr>
              <a:defRPr/>
            </a:pPr>
            <a:fld id="{66C661A5-9AB9-1949-9B9A-C46C190AE8BF}" type="datetime1">
              <a:rPr lang="de-DE"/>
              <a:t>20.04.2026</a:t>
            </a:fld>
            <a:endParaRPr lang="de-DE"/>
          </a:p>
        </p:txBody>
      </p:sp>
      <p:sp>
        <p:nvSpPr>
          <p:cNvPr id="4" name="Folienbildplatzhalter 3"/>
          <p:cNvSpPr>
            <a:spLocks noGrp="1" noRot="1" noChangeAspect="1"/>
          </p:cNvSpPr>
          <p:nvPr>
            <p:ph type="sldImg" idx="2"/>
          </p:nvPr>
        </p:nvSpPr>
        <p:spPr bwMode="auto">
          <a:xfrm>
            <a:off x="3251200" y="731838"/>
            <a:ext cx="6502400" cy="36576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300163" y="4632325"/>
            <a:ext cx="10404475" cy="43894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264650"/>
            <a:ext cx="5635625" cy="487363"/>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7366000" y="9264650"/>
            <a:ext cx="5635625" cy="487363"/>
          </a:xfrm>
          <a:prstGeom prst="rect">
            <a:avLst/>
          </a:prstGeom>
        </p:spPr>
        <p:txBody>
          <a:bodyPr vert="horz" lIns="91440" tIns="45720" rIns="91440" bIns="45720" rtlCol="0" anchor="b"/>
          <a:lstStyle>
            <a:lvl1pPr algn="r">
              <a:defRPr sz="1200"/>
            </a:lvl1pPr>
          </a:lstStyle>
          <a:p>
            <a:pPr>
              <a:defRPr/>
            </a:pPr>
            <a:fld id="{584A433B-D369-FE47-BCB2-D5C24AAD91F8}" type="slidenum">
              <a:rPr lang="de-DE"/>
              <a:t>‹Nr.›</a:t>
            </a:fld>
            <a:endParaRPr lang="de-DE"/>
          </a:p>
        </p:txBody>
      </p:sp>
    </p:spTree>
  </p:cSld>
  <p:clrMap bg1="lt1" tx1="dk1" bg2="lt2" tx2="dk2" accent1="accent1" accent2="accent2" accent3="accent3" accent4="accent4" accent5="accent5" accent6="accent6" hlink="hlink" folHlink="folHlink"/>
  <p:hf sldNum="0" hdr="0" ftr="0" dt="0"/>
  <p:notesStyle>
    <a:lvl1pPr marL="0" algn="l" defTabSz="382603">
      <a:defRPr sz="1050">
        <a:solidFill>
          <a:schemeClr val="tx1"/>
        </a:solidFill>
        <a:latin typeface="+mn-lt"/>
        <a:ea typeface="+mn-ea"/>
        <a:cs typeface="+mn-cs"/>
      </a:defRPr>
    </a:lvl1pPr>
    <a:lvl2pPr marL="382603" algn="l" defTabSz="382603">
      <a:defRPr sz="1050">
        <a:solidFill>
          <a:schemeClr val="tx1"/>
        </a:solidFill>
        <a:latin typeface="+mn-lt"/>
        <a:ea typeface="+mn-ea"/>
        <a:cs typeface="+mn-cs"/>
      </a:defRPr>
    </a:lvl2pPr>
    <a:lvl3pPr marL="765208" algn="l" defTabSz="382603">
      <a:defRPr sz="1050">
        <a:solidFill>
          <a:schemeClr val="tx1"/>
        </a:solidFill>
        <a:latin typeface="+mn-lt"/>
        <a:ea typeface="+mn-ea"/>
        <a:cs typeface="+mn-cs"/>
      </a:defRPr>
    </a:lvl3pPr>
    <a:lvl4pPr marL="1147811" algn="l" defTabSz="382603">
      <a:defRPr sz="1050">
        <a:solidFill>
          <a:schemeClr val="tx1"/>
        </a:solidFill>
        <a:latin typeface="+mn-lt"/>
        <a:ea typeface="+mn-ea"/>
        <a:cs typeface="+mn-cs"/>
      </a:defRPr>
    </a:lvl4pPr>
    <a:lvl5pPr marL="1530418" algn="l" defTabSz="382603">
      <a:defRPr sz="1050">
        <a:solidFill>
          <a:schemeClr val="tx1"/>
        </a:solidFill>
        <a:latin typeface="+mn-lt"/>
        <a:ea typeface="+mn-ea"/>
        <a:cs typeface="+mn-cs"/>
      </a:defRPr>
    </a:lvl5pPr>
    <a:lvl6pPr marL="1913021" algn="l" defTabSz="382603">
      <a:defRPr sz="1050">
        <a:solidFill>
          <a:schemeClr val="tx1"/>
        </a:solidFill>
        <a:latin typeface="+mn-lt"/>
        <a:ea typeface="+mn-ea"/>
        <a:cs typeface="+mn-cs"/>
      </a:defRPr>
    </a:lvl6pPr>
    <a:lvl7pPr marL="2295624" algn="l" defTabSz="382603">
      <a:defRPr sz="1050">
        <a:solidFill>
          <a:schemeClr val="tx1"/>
        </a:solidFill>
        <a:latin typeface="+mn-lt"/>
        <a:ea typeface="+mn-ea"/>
        <a:cs typeface="+mn-cs"/>
      </a:defRPr>
    </a:lvl7pPr>
    <a:lvl8pPr marL="2678227" algn="l" defTabSz="382603">
      <a:defRPr sz="1050">
        <a:solidFill>
          <a:schemeClr val="tx1"/>
        </a:solidFill>
        <a:latin typeface="+mn-lt"/>
        <a:ea typeface="+mn-ea"/>
        <a:cs typeface="+mn-cs"/>
      </a:defRPr>
    </a:lvl8pPr>
    <a:lvl9pPr marL="3060834" algn="l" defTabSz="382603">
      <a:defRPr sz="105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Gegenstand dieses KI-Wissensnuggets ist der Einsatz von KI in qualitativer Analyse von Daten. In gängigen QDA-Apps sind mittlerweile KI-Anwendungen integriert oder können hinzu gezogen werden, um eine Unterstützung bei der Datenanalyse anzubieten. </a:t>
            </a:r>
          </a:p>
          <a:p>
            <a:pPr>
              <a:defRPr/>
            </a:pPr>
            <a:endParaRPr lang="de-DE" dirty="0"/>
          </a:p>
          <a:p>
            <a:pPr>
              <a:defRPr/>
            </a:pPr>
            <a:r>
              <a:rPr lang="de-DE" i="1" dirty="0"/>
              <a:t>Bitte ergänzen und/oder verändern Sie diese Folien so, dass sie zu Ihrem fachwissenschaftlichen Hintergrund passen und auf das Vorwissen Ihrer Studierenden ausgerichtet sind. Diese Folien sind als Einladung zu verstehen, sie an Ihre Lehrveranstaltung anzupassen. Bitte ergänzen sie auch passende Bilder und/oder Abbildungen Graphiken. </a:t>
            </a:r>
          </a:p>
        </p:txBody>
      </p:sp>
      <p:sp>
        <p:nvSpPr>
          <p:cNvPr id="4" name="Slide Number Placeholder 3"/>
          <p:cNvSpPr>
            <a:spLocks noGrp="1"/>
          </p:cNvSpPr>
          <p:nvPr>
            <p:ph type="sldNum" sz="quarter" idx="10"/>
          </p:nvPr>
        </p:nvSpPr>
        <p:spPr bwMode="auto"/>
        <p:txBody>
          <a:bodyPr/>
          <a:lstStyle/>
          <a:p>
            <a:pPr>
              <a:defRPr/>
            </a:pPr>
            <a:fld id="{ED3DF79E-4CD9-387F-915F-ABEA698F550C}"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1C73C-392F-AD43-B7F6-50E926186D0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C2BF570-F06D-1458-A971-451E04214B00}"/>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18FEC769-2D8B-1EF4-38BD-03CA0CF09FC0}"/>
              </a:ext>
            </a:extLst>
          </p:cNvPr>
          <p:cNvSpPr>
            <a:spLocks noGrp="1"/>
          </p:cNvSpPr>
          <p:nvPr>
            <p:ph type="body" idx="1"/>
          </p:nvPr>
        </p:nvSpPr>
        <p:spPr bwMode="auto"/>
        <p:txBody>
          <a:bodyPr/>
          <a:lstStyle/>
          <a:p>
            <a:pPr>
              <a:defRPr/>
            </a:pPr>
            <a:r>
              <a:rPr lang="de-DE" i="0" dirty="0"/>
              <a:t>Der Einsatz von KI-Tools für die qualitative Datenauswertung hat neben Potenzialen auch Grenzen und Herausforderungen:</a:t>
            </a:r>
          </a:p>
          <a:p>
            <a:pPr>
              <a:defRPr/>
            </a:pPr>
            <a:endParaRPr lang="de-DE" i="0" dirty="0"/>
          </a:p>
          <a:p>
            <a:pPr>
              <a:defRPr/>
            </a:pPr>
            <a:r>
              <a:rPr lang="de-DE" i="0" dirty="0"/>
              <a:t>Auch wenn KI-Tools bei der Datenauswertung eine systematische und effiziente Unterstützung bieten, z.B. um Muster in den Daten zu erkennen, bleibt die Interpretationshoheit bei </a:t>
            </a:r>
            <a:r>
              <a:rPr lang="de-DE" i="0" dirty="0" err="1"/>
              <a:t>dem:der</a:t>
            </a:r>
            <a:r>
              <a:rPr lang="de-DE" i="0" dirty="0"/>
              <a:t> </a:t>
            </a:r>
            <a:r>
              <a:rPr lang="de-DE" i="0" dirty="0" err="1"/>
              <a:t>Forscher:in</a:t>
            </a:r>
            <a:r>
              <a:rPr lang="de-DE" i="0" dirty="0"/>
              <a:t>.</a:t>
            </a:r>
          </a:p>
          <a:p>
            <a:pPr>
              <a:defRPr/>
            </a:pPr>
            <a:r>
              <a:rPr lang="de-DE" i="0" dirty="0"/>
              <a:t>Ergebnisse von KI-Auswertungen können nur so aussagekräftig und valide sein, wie es die Daten selbst vorgeben. Daher kann keine KI aus schlechten Daten gute Ergebnisse zaubern, daher der Spruch „</a:t>
            </a:r>
            <a:r>
              <a:rPr lang="de-DE" i="0" dirty="0" err="1"/>
              <a:t>garbage</a:t>
            </a:r>
            <a:r>
              <a:rPr lang="de-DE" i="0" dirty="0"/>
              <a:t> in, </a:t>
            </a:r>
            <a:r>
              <a:rPr lang="de-DE" i="0" dirty="0" err="1"/>
              <a:t>garbage</a:t>
            </a:r>
            <a:r>
              <a:rPr lang="de-DE" i="0" dirty="0"/>
              <a:t> out“.</a:t>
            </a:r>
          </a:p>
          <a:p>
            <a:pPr>
              <a:defRPr/>
            </a:pPr>
            <a:r>
              <a:rPr lang="de-DE" i="0" dirty="0"/>
              <a:t>Die Trainingsdaten für die KI sind ausschlaggebend für deren Output: Daher können Vorurteile oder Stereotypen, die aus den Trainingsdaten resultieren, Ergebnisfindungen in der KI-gestützten Datenauswertung beeinflussen. Ergebnisse können unter Umständen verstärkt derartige Bias enthalten. </a:t>
            </a:r>
          </a:p>
          <a:p>
            <a:pPr>
              <a:defRPr/>
            </a:pPr>
            <a:r>
              <a:rPr lang="de-DE" i="0" dirty="0"/>
              <a:t>Bei der Analyse qualitativer Daten ist unbedingt auf den verantwortungsvollen Umgang mit sensiblen Daten zu achten. Hierzu gehören neben der Sicherstellung der Anonymität der </a:t>
            </a:r>
            <a:r>
              <a:rPr lang="de-DE" i="0" dirty="0" err="1"/>
              <a:t>Proband:innen</a:t>
            </a:r>
            <a:r>
              <a:rPr lang="de-DE" i="0" dirty="0"/>
              <a:t> bzw. </a:t>
            </a:r>
            <a:r>
              <a:rPr lang="de-DE" i="0" dirty="0" err="1"/>
              <a:t>Informand:innen</a:t>
            </a:r>
            <a:r>
              <a:rPr lang="de-DE" i="0" dirty="0"/>
              <a:t> auch der sensible Umgang mit weitergehenden Daten, wie z.B. Erhebungsort, hinzu. </a:t>
            </a:r>
            <a:endParaRPr i="0" dirty="0"/>
          </a:p>
        </p:txBody>
      </p:sp>
      <p:sp>
        <p:nvSpPr>
          <p:cNvPr id="4" name="Slide Number Placeholder 3">
            <a:extLst>
              <a:ext uri="{FF2B5EF4-FFF2-40B4-BE49-F238E27FC236}">
                <a16:creationId xmlns:a16="http://schemas.microsoft.com/office/drawing/2014/main" id="{F5BD0CAA-C310-792F-FF7F-193F60CF8F7B}"/>
              </a:ext>
            </a:extLst>
          </p:cNvPr>
          <p:cNvSpPr>
            <a:spLocks noGrp="1"/>
          </p:cNvSpPr>
          <p:nvPr>
            <p:ph type="sldNum" sz="quarter" idx="10"/>
          </p:nvPr>
        </p:nvSpPr>
        <p:spPr bwMode="auto"/>
        <p:txBody>
          <a:bodyPr/>
          <a:lstStyle/>
          <a:p>
            <a:pPr>
              <a:defRPr/>
            </a:pPr>
            <a:fld id="{08B9960E-2F25-AB0F-8999-3D761B56F492}" type="slidenum">
              <a:rPr/>
              <a:t>10</a:t>
            </a:fld>
            <a:endParaRPr/>
          </a:p>
        </p:txBody>
      </p:sp>
    </p:spTree>
    <p:extLst>
      <p:ext uri="{BB962C8B-B14F-4D97-AF65-F5344CB8AC3E}">
        <p14:creationId xmlns:p14="http://schemas.microsoft.com/office/powerpoint/2010/main" val="225560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D08BE-9C85-0DAF-DAB9-536C4E3E3625}"/>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416EF44-62AB-5860-E850-FEBDAF57F26D}"/>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2BFA201-EC6C-1769-5A91-57BCCAC31413}"/>
              </a:ext>
            </a:extLst>
          </p:cNvPr>
          <p:cNvSpPr>
            <a:spLocks noGrp="1"/>
          </p:cNvSpPr>
          <p:nvPr>
            <p:ph type="body" idx="1"/>
          </p:nvPr>
        </p:nvSpPr>
        <p:spPr bwMode="auto"/>
        <p:txBody>
          <a:bodyPr/>
          <a:lstStyle/>
          <a:p>
            <a:pPr>
              <a:defRPr/>
            </a:pPr>
            <a:r>
              <a:rPr lang="de-DE" i="0" dirty="0"/>
              <a:t>Bei qualitativer Datenauswertung gibt es mindestens diese drei Risikofelder:</a:t>
            </a:r>
          </a:p>
          <a:p>
            <a:pPr marL="228600" indent="-228600">
              <a:buAutoNum type="arabicPeriod"/>
              <a:defRPr/>
            </a:pPr>
            <a:r>
              <a:rPr lang="de-DE" i="0" dirty="0"/>
              <a:t>Ein übermäßiges Vertrauen in KI-Generate kann dazu führen, dass </a:t>
            </a:r>
            <a:r>
              <a:rPr lang="de-DE" i="0" dirty="0" err="1"/>
              <a:t>der:die</a:t>
            </a:r>
            <a:r>
              <a:rPr lang="de-DE" i="0" dirty="0"/>
              <a:t> </a:t>
            </a:r>
            <a:r>
              <a:rPr lang="de-DE" i="0" dirty="0" err="1"/>
              <a:t>Forscher:in</a:t>
            </a:r>
            <a:r>
              <a:rPr lang="de-DE" i="0" dirty="0"/>
              <a:t> eine eigenständige kritische Reflexion der vorgeschlagenen Ergebnisse vernachlässigt oder sogar auslässt – dies wird zu einem zentralen methodischen Risiko und führt unter Umständen zu nicht tragfähigen Erkenntnissen.</a:t>
            </a:r>
          </a:p>
          <a:p>
            <a:pPr marL="228600" indent="-228600">
              <a:buAutoNum type="arabicPeriod"/>
              <a:defRPr/>
            </a:pPr>
            <a:r>
              <a:rPr lang="de-DE" i="0" dirty="0"/>
              <a:t>Das Black-Box-Problem bleibt bestehen, da die Analyseprozesse der KI unter Umständen nicht transparent sind. Damit wird ein zentrales Prinzip der qualitativen Inhaltsanalyse verletzt, das der wissenschaftlichen Nachvollziehbarkeit: </a:t>
            </a:r>
            <a:r>
              <a:rPr lang="de-DE" i="0" dirty="0" err="1"/>
              <a:t>Der:die</a:t>
            </a:r>
            <a:r>
              <a:rPr lang="de-DE" i="0" dirty="0"/>
              <a:t> </a:t>
            </a:r>
            <a:r>
              <a:rPr lang="de-DE" i="0" dirty="0" err="1"/>
              <a:t>Forscher:in</a:t>
            </a:r>
            <a:r>
              <a:rPr lang="de-DE" i="0" dirty="0"/>
              <a:t> legt transparent angewandte wissenschaftliche Methode der Datenauswertung dar. </a:t>
            </a:r>
          </a:p>
          <a:p>
            <a:pPr marL="228600" indent="-228600">
              <a:buAutoNum type="arabicPeriod"/>
              <a:defRPr/>
            </a:pPr>
            <a:r>
              <a:rPr lang="de-DE" i="0" dirty="0"/>
              <a:t>Bei der Auswertung qualitativer Daten sind in manchen Datensätzen gerade sprachlich bzw. interaktiv implizit eingebettete Nuancen sinnstiftend. Hierzu gehören z.B. Betonungen, Ironie, Humor, bewusst eingesetzte regionale Färbungen oder Ausdrücke. Diese eher subtilen Bedeutungsebenen können z.T. nicht von KI-Tools erschlossen werden. Damit droht der Verlust von bedeutungstragenden Nuancen, die in Daten vorhanden sind. </a:t>
            </a:r>
            <a:endParaRPr i="0" dirty="0"/>
          </a:p>
        </p:txBody>
      </p:sp>
      <p:sp>
        <p:nvSpPr>
          <p:cNvPr id="4" name="Slide Number Placeholder 3">
            <a:extLst>
              <a:ext uri="{FF2B5EF4-FFF2-40B4-BE49-F238E27FC236}">
                <a16:creationId xmlns:a16="http://schemas.microsoft.com/office/drawing/2014/main" id="{F9F9F80C-C2E4-5C1E-6780-84F9B8719FC6}"/>
              </a:ext>
            </a:extLst>
          </p:cNvPr>
          <p:cNvSpPr>
            <a:spLocks noGrp="1"/>
          </p:cNvSpPr>
          <p:nvPr>
            <p:ph type="sldNum" sz="quarter" idx="10"/>
          </p:nvPr>
        </p:nvSpPr>
        <p:spPr bwMode="auto"/>
        <p:txBody>
          <a:bodyPr/>
          <a:lstStyle/>
          <a:p>
            <a:pPr>
              <a:defRPr/>
            </a:pPr>
            <a:fld id="{08B9960E-2F25-AB0F-8999-3D761B56F492}" type="slidenum">
              <a:rPr/>
              <a:t>11</a:t>
            </a:fld>
            <a:endParaRPr/>
          </a:p>
        </p:txBody>
      </p:sp>
    </p:spTree>
    <p:extLst>
      <p:ext uri="{BB962C8B-B14F-4D97-AF65-F5344CB8AC3E}">
        <p14:creationId xmlns:p14="http://schemas.microsoft.com/office/powerpoint/2010/main" val="354832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F218-3D3F-1FC4-C76A-E8F9ACCC71BF}"/>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D2227478-0E7A-D4A3-24CE-8E98578FA771}"/>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C49728A-6E95-0C5E-CF55-A0666508A816}"/>
              </a:ext>
            </a:extLst>
          </p:cNvPr>
          <p:cNvSpPr>
            <a:spLocks noGrp="1"/>
          </p:cNvSpPr>
          <p:nvPr>
            <p:ph type="body" idx="1"/>
          </p:nvPr>
        </p:nvSpPr>
        <p:spPr bwMode="auto"/>
        <p:txBody>
          <a:bodyPr/>
          <a:lstStyle/>
          <a:p>
            <a:pPr>
              <a:defRPr/>
            </a:pPr>
            <a:r>
              <a:rPr lang="de-DE" i="0" dirty="0"/>
              <a:t>In diesem Fazit werden die Kernaussagen aus der Lerneinheit noch einmal zusammengefasst (siehe die 3 Kästen).</a:t>
            </a:r>
          </a:p>
          <a:p>
            <a:pPr>
              <a:defRPr/>
            </a:pPr>
            <a:r>
              <a:rPr lang="de-DE" i="0" dirty="0" err="1"/>
              <a:t>Der:Die</a:t>
            </a:r>
            <a:r>
              <a:rPr lang="de-DE" i="0" dirty="0"/>
              <a:t> </a:t>
            </a:r>
            <a:r>
              <a:rPr lang="de-DE" i="0" dirty="0" err="1"/>
              <a:t>Forscher:in</a:t>
            </a:r>
            <a:r>
              <a:rPr lang="de-DE" i="0" dirty="0"/>
              <a:t> behält sowohl den tiefgehenden Ein- und Überblick über die Datenanalyse. Somit bleibt die Verantwortung bei dem Forscher: der Forscherin. </a:t>
            </a:r>
            <a:endParaRPr i="0" dirty="0"/>
          </a:p>
        </p:txBody>
      </p:sp>
      <p:sp>
        <p:nvSpPr>
          <p:cNvPr id="4" name="Slide Number Placeholder 3">
            <a:extLst>
              <a:ext uri="{FF2B5EF4-FFF2-40B4-BE49-F238E27FC236}">
                <a16:creationId xmlns:a16="http://schemas.microsoft.com/office/drawing/2014/main" id="{AD12D704-3F93-719D-426F-51B32F684D3E}"/>
              </a:ext>
            </a:extLst>
          </p:cNvPr>
          <p:cNvSpPr>
            <a:spLocks noGrp="1"/>
          </p:cNvSpPr>
          <p:nvPr>
            <p:ph type="sldNum" sz="quarter" idx="10"/>
          </p:nvPr>
        </p:nvSpPr>
        <p:spPr bwMode="auto"/>
        <p:txBody>
          <a:bodyPr/>
          <a:lstStyle/>
          <a:p>
            <a:pPr>
              <a:defRPr/>
            </a:pPr>
            <a:fld id="{08B9960E-2F25-AB0F-8999-3D761B56F492}" type="slidenum">
              <a:rPr/>
              <a:t>12</a:t>
            </a:fld>
            <a:endParaRPr/>
          </a:p>
        </p:txBody>
      </p:sp>
    </p:spTree>
    <p:extLst>
      <p:ext uri="{BB962C8B-B14F-4D97-AF65-F5344CB8AC3E}">
        <p14:creationId xmlns:p14="http://schemas.microsoft.com/office/powerpoint/2010/main" val="29559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EA91-7C5F-DD31-4882-4B8AFB6BBCB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20DF481F-F2D7-1EC2-A340-6EAA0C5276E1}"/>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EB610984-D5D0-41B9-3238-2DE1D962D159}"/>
              </a:ext>
            </a:extLst>
          </p:cNvPr>
          <p:cNvSpPr>
            <a:spLocks noGrp="1"/>
          </p:cNvSpPr>
          <p:nvPr>
            <p:ph type="body" idx="1"/>
          </p:nvPr>
        </p:nvSpPr>
        <p:spPr bwMode="auto"/>
        <p:txBody>
          <a:bodyPr/>
          <a:lstStyle/>
          <a:p>
            <a:pPr>
              <a:defRPr/>
            </a:pPr>
            <a:r>
              <a:rPr lang="de-DE" dirty="0"/>
              <a:t>Die Lerneinheit bietet einen kurzen Einblick in den Einsatz von KI-Tools bei der Analyse qualitativer Daten. Sie zeigt exemplarisch auf, wozu KI-Tools bei der qualitativen Datenauswertung genutzt werden, weist auf Beachtenswertes, wie z.B. die Wahrung des Datenschutzes hin, und gibt Hinweise auf Ansprechpartner an der Universität.</a:t>
            </a:r>
          </a:p>
          <a:p>
            <a:pPr>
              <a:defRPr/>
            </a:pPr>
            <a:r>
              <a:rPr lang="de-DE" dirty="0"/>
              <a:t>Diese Lerneinheit gibt zudem einführende Hinweise, welche Arbeitsbereiche KI und  (studentische) </a:t>
            </a:r>
            <a:r>
              <a:rPr lang="de-DE" dirty="0" err="1"/>
              <a:t>Forscher:innen</a:t>
            </a:r>
            <a:r>
              <a:rPr lang="de-DE" dirty="0"/>
              <a:t> übernehmen können, damit eine erfolgreiche und angemessene Erkenntnisgewinnung aus der Datenanalyse hervorgeht. Nicht zuletzt weist diese Lerneinheit auf Grenzen und Herausforderungen hin, die der Einsatz von KI-Tools in qualitativer Datenauswertung mit sich bringt. </a:t>
            </a:r>
          </a:p>
        </p:txBody>
      </p:sp>
      <p:sp>
        <p:nvSpPr>
          <p:cNvPr id="4" name="Slide Number Placeholder 3">
            <a:extLst>
              <a:ext uri="{FF2B5EF4-FFF2-40B4-BE49-F238E27FC236}">
                <a16:creationId xmlns:a16="http://schemas.microsoft.com/office/drawing/2014/main" id="{6A6EB28C-43BB-B2FB-3AE0-5F925C64FA2B}"/>
              </a:ext>
            </a:extLst>
          </p:cNvPr>
          <p:cNvSpPr>
            <a:spLocks noGrp="1"/>
          </p:cNvSpPr>
          <p:nvPr>
            <p:ph type="sldNum" sz="quarter" idx="10"/>
          </p:nvPr>
        </p:nvSpPr>
        <p:spPr bwMode="auto"/>
        <p:txBody>
          <a:bodyPr/>
          <a:lstStyle/>
          <a:p>
            <a:pPr>
              <a:defRPr/>
            </a:pPr>
            <a:fld id="{F8A72F14-E7CA-FDFB-08E3-25C76A2001FF}" type="slidenum">
              <a:rPr/>
              <a:t>2</a:t>
            </a:fld>
            <a:endParaRPr/>
          </a:p>
        </p:txBody>
      </p:sp>
    </p:spTree>
    <p:extLst>
      <p:ext uri="{BB962C8B-B14F-4D97-AF65-F5344CB8AC3E}">
        <p14:creationId xmlns:p14="http://schemas.microsoft.com/office/powerpoint/2010/main" val="415302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Diese Lerneinheit möchte sie für den verantwortungsvollen und reflektierten Einsatz von KI-Tools beim qualitativen Auswerten von Daten sensibilisieren. </a:t>
            </a:r>
          </a:p>
          <a:p>
            <a:pPr>
              <a:defRPr/>
            </a:pPr>
            <a:r>
              <a:rPr lang="de-DE" dirty="0"/>
              <a:t>Die Lerneinheit verfolgt daher die Ziele, Ihnen aufzuzeigen wozu KI-Tools eingesetzt werden können, was sie beim Einsatz von KI-Tools beachten müssen und welche Grenzen und Herausforderung der Einsatz von KI-Tools mit sich bringt. </a:t>
            </a:r>
            <a:endParaRPr dirty="0"/>
          </a:p>
        </p:txBody>
      </p:sp>
      <p:sp>
        <p:nvSpPr>
          <p:cNvPr id="4" name="Slide Number Placeholder 3"/>
          <p:cNvSpPr>
            <a:spLocks noGrp="1"/>
          </p:cNvSpPr>
          <p:nvPr>
            <p:ph type="sldNum" sz="quarter" idx="10"/>
          </p:nvPr>
        </p:nvSpPr>
        <p:spPr bwMode="auto"/>
        <p:txBody>
          <a:bodyPr/>
          <a:lstStyle/>
          <a:p>
            <a:pPr>
              <a:defRPr/>
            </a:pPr>
            <a:fld id="{F8A72F14-E7CA-FDFB-08E3-25C76A2001FF}"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KI-Tools sind mittlerweile in den gängigen Apps zur qualitativen Datenanalyse integriert. Teilweise sind diese Tools Bestandteile der App, teilweise müssen sie extra hinzu gekauft werden. </a:t>
            </a:r>
          </a:p>
          <a:p>
            <a:pPr>
              <a:defRPr/>
            </a:pPr>
            <a:r>
              <a:rPr lang="de-DE" dirty="0"/>
              <a:t>Funktionen, die beispielsweise von KI-Tools in QDA-Apps übernommen werden können, sind die Übernahme von Transkriptionen, eine induktive Kategorienbildung auf der Grundlage einer Fragestellung und ihre Definitionen. </a:t>
            </a:r>
          </a:p>
          <a:p>
            <a:pPr>
              <a:defRPr/>
            </a:pPr>
            <a:r>
              <a:rPr lang="de-DE" dirty="0"/>
              <a:t>Weitere Dienste, die eine KI durchführen kann: nach entsprechender Anweisung automatisierte Suchläufe zu deduktiven und induktiven Kategorien vornehmen und hierzu passende Auswertungsübersichten erstellen. KI-Tools können nach Anweisung Codierungen vornehmen und Systematisierungen erstellen.</a:t>
            </a:r>
          </a:p>
          <a:p>
            <a:pPr>
              <a:defRPr/>
            </a:pPr>
            <a:endParaRPr lang="de-DE" dirty="0"/>
          </a:p>
          <a:p>
            <a:pPr>
              <a:defRPr/>
            </a:pPr>
            <a:r>
              <a:rPr lang="de-DE" i="1" dirty="0"/>
              <a:t>Bitte ergänzen Sie bereits hier Beispiele aus Ihrem jeweiligen fachlichen Kontext.</a:t>
            </a:r>
          </a:p>
        </p:txBody>
      </p:sp>
      <p:sp>
        <p:nvSpPr>
          <p:cNvPr id="4" name="Slide Number Placeholder 3"/>
          <p:cNvSpPr>
            <a:spLocks noGrp="1"/>
          </p:cNvSpPr>
          <p:nvPr>
            <p:ph type="sldNum" sz="quarter" idx="10"/>
          </p:nvPr>
        </p:nvSpPr>
        <p:spPr bwMode="auto"/>
        <p:txBody>
          <a:bodyPr/>
          <a:lstStyle/>
          <a:p>
            <a:pPr>
              <a:defRPr/>
            </a:pPr>
            <a:fld id="{08B9960E-2F25-AB0F-8999-3D761B56F492}" type="slidenum">
              <a:rPr/>
              <a:t>4</a:t>
            </a:fld>
            <a:endParaRPr/>
          </a:p>
        </p:txBody>
      </p:sp>
    </p:spTree>
    <p:extLst>
      <p:ext uri="{BB962C8B-B14F-4D97-AF65-F5344CB8AC3E}">
        <p14:creationId xmlns:p14="http://schemas.microsoft.com/office/powerpoint/2010/main" val="26311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CBFF3-0048-B50E-86AB-5781015E319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927CA2CA-FF05-03E2-9E16-4DABCDAD28E2}"/>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DA44285-68B9-D537-8E15-8C8855C0BF9D}"/>
              </a:ext>
            </a:extLst>
          </p:cNvPr>
          <p:cNvSpPr>
            <a:spLocks noGrp="1"/>
          </p:cNvSpPr>
          <p:nvPr>
            <p:ph type="body" idx="1"/>
          </p:nvPr>
        </p:nvSpPr>
        <p:spPr bwMode="auto"/>
        <p:txBody>
          <a:bodyPr/>
          <a:lstStyle/>
          <a:p>
            <a:pPr>
              <a:defRPr/>
            </a:pPr>
            <a:r>
              <a:rPr lang="de-DE" dirty="0"/>
              <a:t>Die Universität Göttingen hat im Januar 2026 eine neue Handlungsempfehlung zur KI-Nutzung beim wissenschaftlichen Arbeiten verabschiedet. Diese erlaubt prinzipiell eine Nutzung von KI, allerdings müssen die </a:t>
            </a:r>
            <a:r>
              <a:rPr lang="de-DE" dirty="0" err="1"/>
              <a:t>Nutzer:innen</a:t>
            </a:r>
            <a:r>
              <a:rPr lang="de-DE" dirty="0"/>
              <a:t> transparent darlegen, wie und wozu sie KI-Tools eingesetzt haben. Dies gilt auch für den Einsatz von KI bei der qualitativen Datenauswertung. Empfohlen wird daher, im Methodenkapitel einer empirischen Arbeit u.a. den Einsatz von KI-Tools zu beschreiben.</a:t>
            </a:r>
          </a:p>
          <a:p>
            <a:pPr>
              <a:defRPr/>
            </a:pPr>
            <a:endParaRPr lang="de-DE" dirty="0"/>
          </a:p>
          <a:p>
            <a:pPr>
              <a:defRPr/>
            </a:pPr>
            <a:r>
              <a:rPr lang="de-DE" i="1" dirty="0"/>
              <a:t>Hier können Sie fachspezifische bzw. veranstaltungsspezifische Hinweise zur Dokumentation eingesetzter KI-Tools ergänzen.</a:t>
            </a:r>
          </a:p>
          <a:p>
            <a:pPr>
              <a:defRPr/>
            </a:pPr>
            <a:endParaRPr lang="de-DE" dirty="0"/>
          </a:p>
          <a:p>
            <a:pPr>
              <a:defRPr/>
            </a:pPr>
            <a:endParaRPr dirty="0"/>
          </a:p>
        </p:txBody>
      </p:sp>
      <p:sp>
        <p:nvSpPr>
          <p:cNvPr id="4" name="Slide Number Placeholder 3">
            <a:extLst>
              <a:ext uri="{FF2B5EF4-FFF2-40B4-BE49-F238E27FC236}">
                <a16:creationId xmlns:a16="http://schemas.microsoft.com/office/drawing/2014/main" id="{094D4BFB-92B8-A6E8-1199-FB5DE0A412B1}"/>
              </a:ext>
            </a:extLst>
          </p:cNvPr>
          <p:cNvSpPr>
            <a:spLocks noGrp="1"/>
          </p:cNvSpPr>
          <p:nvPr>
            <p:ph type="sldNum" sz="quarter" idx="10"/>
          </p:nvPr>
        </p:nvSpPr>
        <p:spPr bwMode="auto"/>
        <p:txBody>
          <a:bodyPr/>
          <a:lstStyle/>
          <a:p>
            <a:pPr>
              <a:defRPr/>
            </a:pPr>
            <a:fld id="{08B9960E-2F25-AB0F-8999-3D761B56F492}" type="slidenum">
              <a:rPr/>
              <a:t>5</a:t>
            </a:fld>
            <a:endParaRPr/>
          </a:p>
        </p:txBody>
      </p:sp>
    </p:spTree>
    <p:extLst>
      <p:ext uri="{BB962C8B-B14F-4D97-AF65-F5344CB8AC3E}">
        <p14:creationId xmlns:p14="http://schemas.microsoft.com/office/powerpoint/2010/main" val="39928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D4B2-2F1B-535C-86CC-D9A0228DFE8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67F0B5D3-F7FB-3527-C166-BFBCBD6D1B02}"/>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D324EF5-590C-3CD4-145C-D5A7F82E4BB5}"/>
              </a:ext>
            </a:extLst>
          </p:cNvPr>
          <p:cNvSpPr>
            <a:spLocks noGrp="1"/>
          </p:cNvSpPr>
          <p:nvPr>
            <p:ph type="body" idx="1"/>
          </p:nvPr>
        </p:nvSpPr>
        <p:spPr bwMode="auto"/>
        <p:txBody>
          <a:bodyPr/>
          <a:lstStyle/>
          <a:p>
            <a:pPr>
              <a:defRPr/>
            </a:pPr>
            <a:r>
              <a:rPr lang="de-DE" dirty="0"/>
              <a:t>Wenn KI bei qualitativer Datenauswertung eingesetzt wird, ist darauf zu achten, dass  - wie bei jeder Forschung – die Prinzipien guter wissenschaftlicher Praxis eingehalten werden. </a:t>
            </a:r>
          </a:p>
          <a:p>
            <a:pPr>
              <a:defRPr/>
            </a:pPr>
            <a:r>
              <a:rPr lang="de-DE" dirty="0"/>
              <a:t>Die Webseiten des </a:t>
            </a:r>
            <a:r>
              <a:rPr lang="de-DE" dirty="0" err="1"/>
              <a:t>Ombudsgremiums</a:t>
            </a:r>
            <a:r>
              <a:rPr lang="de-DE" dirty="0"/>
              <a:t> zur guten wissenschaftlichen Praxis geben ausführliche Informationen zum Umgang mit KI beim Forschen. Die Ombudsstelle der Universität Göttingen bietet ebenfalls wertvolle Informationen zum Umgang mit KI in der Forschung. Die Ombudsstelle ist zugleich Ansprechpartnerin bei Fragen zu guter wissenschaftlicher Praxis, nicht nur in den Fällen, wenn KI in der Auswertung von Daten eingesetzt wird.</a:t>
            </a:r>
          </a:p>
          <a:p>
            <a:pPr>
              <a:defRPr/>
            </a:pPr>
            <a:endParaRPr lang="de-DE" dirty="0"/>
          </a:p>
          <a:p>
            <a:pPr>
              <a:defRPr/>
            </a:pPr>
            <a:r>
              <a:rPr lang="de-DE" dirty="0"/>
              <a:t>Wichtig bei der qualitativen Datenauswertung mit KI sind die beiden Grundprinzipien: </a:t>
            </a:r>
            <a:br>
              <a:rPr lang="de-DE" dirty="0"/>
            </a:br>
            <a:r>
              <a:rPr lang="de-DE" dirty="0"/>
              <a:t>a) DSGVO konform zu handeln. Dies umfasst beispielsweise, dass die Anonymität der </a:t>
            </a:r>
            <a:r>
              <a:rPr lang="de-DE" dirty="0" err="1"/>
              <a:t>Proband:innen</a:t>
            </a:r>
            <a:r>
              <a:rPr lang="de-DE" dirty="0"/>
              <a:t> bzw. </a:t>
            </a:r>
            <a:r>
              <a:rPr lang="de-DE" dirty="0" err="1"/>
              <a:t>Informant:innen</a:t>
            </a:r>
            <a:r>
              <a:rPr lang="de-DE" dirty="0"/>
              <a:t> geschützt bleibt, auch wenn KI-Tools bei der Datenauswertung eingesetzt werden;</a:t>
            </a:r>
          </a:p>
          <a:p>
            <a:pPr>
              <a:defRPr/>
            </a:pPr>
            <a:r>
              <a:rPr lang="de-DE" dirty="0"/>
              <a:t>b) Urheberrechte zu wahren. Bei KI-gestützter Auswertung von Primärquellen, wie z.B. Podcasts oder Publikationen, ist darauf zu achten, dass Urheberrechte gewahrt bleiben und nicht ggf. diese Daten zu Trainingszwecken der KI verwendet werden.</a:t>
            </a:r>
          </a:p>
          <a:p>
            <a:pPr>
              <a:defRPr/>
            </a:pPr>
            <a:endParaRPr lang="de-DE" dirty="0"/>
          </a:p>
          <a:p>
            <a:pPr>
              <a:defRPr/>
            </a:pPr>
            <a:endParaRPr lang="de-DE" dirty="0"/>
          </a:p>
          <a:p>
            <a:pPr>
              <a:defRPr/>
            </a:pPr>
            <a:endParaRPr lang="de-DE" dirty="0"/>
          </a:p>
          <a:p>
            <a:pPr>
              <a:defRPr/>
            </a:pPr>
            <a:endParaRPr lang="de-DE" dirty="0"/>
          </a:p>
          <a:p>
            <a:pPr>
              <a:defRPr/>
            </a:pPr>
            <a:endParaRPr dirty="0"/>
          </a:p>
        </p:txBody>
      </p:sp>
      <p:sp>
        <p:nvSpPr>
          <p:cNvPr id="4" name="Slide Number Placeholder 3">
            <a:extLst>
              <a:ext uri="{FF2B5EF4-FFF2-40B4-BE49-F238E27FC236}">
                <a16:creationId xmlns:a16="http://schemas.microsoft.com/office/drawing/2014/main" id="{5DD99675-6108-31DC-6823-E8823D197592}"/>
              </a:ext>
            </a:extLst>
          </p:cNvPr>
          <p:cNvSpPr>
            <a:spLocks noGrp="1"/>
          </p:cNvSpPr>
          <p:nvPr>
            <p:ph type="sldNum" sz="quarter" idx="10"/>
          </p:nvPr>
        </p:nvSpPr>
        <p:spPr bwMode="auto"/>
        <p:txBody>
          <a:bodyPr/>
          <a:lstStyle/>
          <a:p>
            <a:pPr>
              <a:defRPr/>
            </a:pPr>
            <a:fld id="{08B9960E-2F25-AB0F-8999-3D761B56F492}" type="slidenum">
              <a:rPr/>
              <a:t>6</a:t>
            </a:fld>
            <a:endParaRPr/>
          </a:p>
        </p:txBody>
      </p:sp>
    </p:spTree>
    <p:extLst>
      <p:ext uri="{BB962C8B-B14F-4D97-AF65-F5344CB8AC3E}">
        <p14:creationId xmlns:p14="http://schemas.microsoft.com/office/powerpoint/2010/main" val="409591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141F4-BCE4-02AB-FEC9-1666C7FE6A1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4FA38BB6-9649-65C1-1D95-A267EF2F8DB8}"/>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8AAC8E1E-8574-5655-8943-2ED3ECE7C81E}"/>
              </a:ext>
            </a:extLst>
          </p:cNvPr>
          <p:cNvSpPr>
            <a:spLocks noGrp="1"/>
          </p:cNvSpPr>
          <p:nvPr>
            <p:ph type="body" idx="1"/>
          </p:nvPr>
        </p:nvSpPr>
        <p:spPr bwMode="auto"/>
        <p:txBody>
          <a:bodyPr/>
          <a:lstStyle/>
          <a:p>
            <a:pPr>
              <a:defRPr/>
            </a:pPr>
            <a:r>
              <a:rPr lang="de-DE" dirty="0"/>
              <a:t>Im Analyseprozess qualitativer Daten haben integrierte KI-Tools Potenziale. Diese liegen darin, dass KI-Tools in der Lage sind, auch größere Datenmengen systematisch, in relativ kurzer Zeit zu durchsuchen. KI-Tools  können Muster in Datensätzen erkennen und so zur Kategorienbildung und zu inhaltlichen Strukturierungen  in qualitativer Inhaltsanalyse beitragen. Des weiteren können KI-Tools, die in QDA-Apps integriert sind, eine Verknüpfung von qualitativen und quantitativen Auswertungen vorschlagen und diese durchführen. </a:t>
            </a:r>
            <a:r>
              <a:rPr lang="de-DE" dirty="0" err="1"/>
              <a:t>Der:Die</a:t>
            </a:r>
            <a:r>
              <a:rPr lang="de-DE" dirty="0"/>
              <a:t> </a:t>
            </a:r>
            <a:r>
              <a:rPr lang="de-DE" dirty="0" err="1"/>
              <a:t>Forscher:in</a:t>
            </a:r>
            <a:r>
              <a:rPr lang="de-DE" dirty="0"/>
              <a:t> ist verantwortlich für den gesamten Analyseprozess, trifft die Entscheidungen für weitere Auswertungsabläufe und –</a:t>
            </a:r>
            <a:r>
              <a:rPr lang="de-DE" dirty="0" err="1"/>
              <a:t>ausrichtungen</a:t>
            </a:r>
            <a:r>
              <a:rPr lang="de-DE" dirty="0"/>
              <a:t>. </a:t>
            </a:r>
            <a:r>
              <a:rPr lang="de-DE" dirty="0" err="1"/>
              <a:t>Seine:Ihre</a:t>
            </a:r>
            <a:r>
              <a:rPr lang="de-DE" dirty="0"/>
              <a:t> Stärken liegen im konzeptuellen Erarbeiten von Auswertungsrichtungen. </a:t>
            </a:r>
            <a:r>
              <a:rPr lang="de-DE" dirty="0" err="1"/>
              <a:t>Er:Sie</a:t>
            </a:r>
            <a:r>
              <a:rPr lang="de-DE" dirty="0"/>
              <a:t> gibt Auswertungsergebnissen einen Sinn, bewertet sie, indem sie die Ergebnisse auf die Forschungsfragen bezieht, und ordnet die Ergebnisse in den Forschungskontext ein. </a:t>
            </a:r>
            <a:endParaRPr dirty="0"/>
          </a:p>
        </p:txBody>
      </p:sp>
      <p:sp>
        <p:nvSpPr>
          <p:cNvPr id="4" name="Slide Number Placeholder 3">
            <a:extLst>
              <a:ext uri="{FF2B5EF4-FFF2-40B4-BE49-F238E27FC236}">
                <a16:creationId xmlns:a16="http://schemas.microsoft.com/office/drawing/2014/main" id="{60DF7503-F156-521D-DEC9-167B10D26EDB}"/>
              </a:ext>
            </a:extLst>
          </p:cNvPr>
          <p:cNvSpPr>
            <a:spLocks noGrp="1"/>
          </p:cNvSpPr>
          <p:nvPr>
            <p:ph type="sldNum" sz="quarter" idx="10"/>
          </p:nvPr>
        </p:nvSpPr>
        <p:spPr bwMode="auto"/>
        <p:txBody>
          <a:bodyPr/>
          <a:lstStyle/>
          <a:p>
            <a:pPr>
              <a:defRPr/>
            </a:pPr>
            <a:fld id="{08B9960E-2F25-AB0F-8999-3D761B56F492}" type="slidenum">
              <a:rPr/>
              <a:t>7</a:t>
            </a:fld>
            <a:endParaRPr/>
          </a:p>
        </p:txBody>
      </p:sp>
    </p:spTree>
    <p:extLst>
      <p:ext uri="{BB962C8B-B14F-4D97-AF65-F5344CB8AC3E}">
        <p14:creationId xmlns:p14="http://schemas.microsoft.com/office/powerpoint/2010/main" val="265235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BB52E-0FD4-98FA-8D93-89859AA62448}"/>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0A0C66E2-7BB8-2548-A039-631DA7D1FBBF}"/>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86BEC0EA-5899-52AB-1D15-794D30A39BAE}"/>
              </a:ext>
            </a:extLst>
          </p:cNvPr>
          <p:cNvSpPr>
            <a:spLocks noGrp="1"/>
          </p:cNvSpPr>
          <p:nvPr>
            <p:ph type="body" idx="1"/>
          </p:nvPr>
        </p:nvSpPr>
        <p:spPr bwMode="auto"/>
        <p:txBody>
          <a:bodyPr/>
          <a:lstStyle/>
          <a:p>
            <a:pPr>
              <a:defRPr/>
            </a:pPr>
            <a:r>
              <a:rPr lang="de-DE" dirty="0" err="1"/>
              <a:t>Der:die</a:t>
            </a:r>
            <a:r>
              <a:rPr lang="de-DE" dirty="0"/>
              <a:t> Forscherin trägt die Verantwortung für die Datenanalyse mit </a:t>
            </a:r>
            <a:r>
              <a:rPr lang="de-DE" dirty="0" err="1"/>
              <a:t>seinem:ihrem</a:t>
            </a:r>
            <a:r>
              <a:rPr lang="de-DE" dirty="0"/>
              <a:t> Fach-, Methoden- und Kontextwissen, der Überwachung und Durchführung der gesamten Datenanalyse, der Reflexion der Datenauswertung, Treffen von Entscheidungen über weitere Auswertungsschritte, der Bewertung und Einordnung von Erkenntnissen. Für die gesamte Datenanalyse ist neben den eben genannten Kenntnissen und Fähigkeiten Kreativität auch kritisches Denken gefragt.</a:t>
            </a:r>
          </a:p>
          <a:p>
            <a:pPr>
              <a:defRPr/>
            </a:pPr>
            <a:r>
              <a:rPr lang="de-DE" dirty="0"/>
              <a:t>Daher sind KI-Tools in der qualitativen Datenanalyse ein hilfreiches, unterstützendes Werkzeug; es bedarf jedoch der Fähigkeiten </a:t>
            </a:r>
            <a:r>
              <a:rPr lang="de-DE" dirty="0" err="1"/>
              <a:t>des:der</a:t>
            </a:r>
            <a:r>
              <a:rPr lang="de-DE" dirty="0"/>
              <a:t> </a:t>
            </a:r>
            <a:r>
              <a:rPr lang="de-DE" dirty="0" err="1"/>
              <a:t>Forschers:in</a:t>
            </a:r>
            <a:r>
              <a:rPr lang="de-DE" dirty="0"/>
              <a:t> zu wissenschaftlich tragfähigen Forschungsergebnissen zu gelangen. </a:t>
            </a:r>
          </a:p>
          <a:p>
            <a:pPr>
              <a:defRPr/>
            </a:pPr>
            <a:endParaRPr lang="de-DE" dirty="0"/>
          </a:p>
          <a:p>
            <a:pPr marL="0" marR="0" lvl="0" indent="0" algn="l" defTabSz="382603" eaLnBrk="1" fontAlgn="auto" latinLnBrk="0" hangingPunct="1">
              <a:lnSpc>
                <a:spcPct val="100000"/>
              </a:lnSpc>
              <a:spcBef>
                <a:spcPts val="0"/>
              </a:spcBef>
              <a:spcAft>
                <a:spcPts val="0"/>
              </a:spcAft>
              <a:buClrTx/>
              <a:buSzTx/>
              <a:buFontTx/>
              <a:buNone/>
              <a:tabLst/>
              <a:defRPr/>
            </a:pPr>
            <a:r>
              <a:rPr lang="en-US" sz="1050" dirty="0">
                <a:solidFill>
                  <a:srgbClr val="384653"/>
                </a:solidFill>
                <a:latin typeface="Calibri" panose="020F0502020204030204" pitchFamily="34" charset="0"/>
                <a:ea typeface="Montserrat" pitchFamily="34" charset="-122"/>
                <a:cs typeface="Calibri" panose="020F0502020204030204" pitchFamily="34" charset="0"/>
              </a:rPr>
              <a:t>KI-Tools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entwickeln</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sich</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kontinuierlich</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weiter</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Gleichzeitig</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wächst</a:t>
            </a:r>
            <a:r>
              <a:rPr lang="en-US" sz="1050" dirty="0">
                <a:solidFill>
                  <a:srgbClr val="384653"/>
                </a:solidFill>
                <a:latin typeface="Calibri" panose="020F0502020204030204" pitchFamily="34" charset="0"/>
                <a:ea typeface="Montserrat" pitchFamily="34" charset="-122"/>
                <a:cs typeface="Calibri" panose="020F0502020204030204" pitchFamily="34" charset="0"/>
              </a:rPr>
              <a:t> die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Verantwortung</a:t>
            </a:r>
            <a:r>
              <a:rPr lang="en-US" sz="1050" dirty="0">
                <a:solidFill>
                  <a:srgbClr val="384653"/>
                </a:solidFill>
                <a:latin typeface="Calibri" panose="020F0502020204030204" pitchFamily="34" charset="0"/>
                <a:ea typeface="Montserrat" pitchFamily="34" charset="-122"/>
                <a:cs typeface="Calibri" panose="020F0502020204030204" pitchFamily="34" charset="0"/>
              </a:rPr>
              <a:t> der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Forschungsgemeinschaft</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diese</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Werkzeuge</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kritisch</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zu</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hinterfragen</a:t>
            </a:r>
            <a:r>
              <a:rPr lang="en-US" sz="1050" dirty="0">
                <a:solidFill>
                  <a:srgbClr val="384653"/>
                </a:solidFill>
                <a:latin typeface="Calibri" panose="020F0502020204030204" pitchFamily="34" charset="0"/>
                <a:ea typeface="Montserrat" pitchFamily="34" charset="-122"/>
                <a:cs typeface="Calibri" panose="020F0502020204030204" pitchFamily="34" charset="0"/>
              </a:rPr>
              <a:t> und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methodisch</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fundiert</a:t>
            </a:r>
            <a:r>
              <a:rPr lang="en-US" sz="1050" dirty="0">
                <a:solidFill>
                  <a:srgbClr val="384653"/>
                </a:solidFill>
                <a:latin typeface="Calibri" panose="020F0502020204030204" pitchFamily="34" charset="0"/>
                <a:ea typeface="Montserrat" pitchFamily="34" charset="-122"/>
                <a:cs typeface="Calibri" panose="020F0502020204030204" pitchFamily="34" charset="0"/>
              </a:rPr>
              <a:t> </a:t>
            </a:r>
            <a:r>
              <a:rPr lang="en-US" sz="1050" dirty="0" err="1">
                <a:solidFill>
                  <a:srgbClr val="384653"/>
                </a:solidFill>
                <a:latin typeface="Calibri" panose="020F0502020204030204" pitchFamily="34" charset="0"/>
                <a:ea typeface="Montserrat" pitchFamily="34" charset="-122"/>
                <a:cs typeface="Calibri" panose="020F0502020204030204" pitchFamily="34" charset="0"/>
              </a:rPr>
              <a:t>einzusetzen</a:t>
            </a:r>
            <a:r>
              <a:rPr lang="en-US" sz="1050" dirty="0">
                <a:solidFill>
                  <a:srgbClr val="384653"/>
                </a:solidFill>
                <a:latin typeface="Calibri" panose="020F0502020204030204" pitchFamily="34" charset="0"/>
                <a:ea typeface="Montserrat" pitchFamily="34" charset="-122"/>
                <a:cs typeface="Calibri" panose="020F0502020204030204" pitchFamily="34" charset="0"/>
              </a:rPr>
              <a:t>.</a:t>
            </a:r>
            <a:endParaRPr lang="en-US" sz="1050" dirty="0">
              <a:latin typeface="Calibri" panose="020F0502020204030204" pitchFamily="34" charset="0"/>
              <a:cs typeface="Calibri" panose="020F0502020204030204" pitchFamily="34" charset="0"/>
            </a:endParaRPr>
          </a:p>
          <a:p>
            <a:pPr>
              <a:defRPr/>
            </a:pPr>
            <a:endParaRPr dirty="0"/>
          </a:p>
        </p:txBody>
      </p:sp>
      <p:sp>
        <p:nvSpPr>
          <p:cNvPr id="4" name="Slide Number Placeholder 3">
            <a:extLst>
              <a:ext uri="{FF2B5EF4-FFF2-40B4-BE49-F238E27FC236}">
                <a16:creationId xmlns:a16="http://schemas.microsoft.com/office/drawing/2014/main" id="{CE9A813B-4DB7-D118-1DF3-6E078550B93D}"/>
              </a:ext>
            </a:extLst>
          </p:cNvPr>
          <p:cNvSpPr>
            <a:spLocks noGrp="1"/>
          </p:cNvSpPr>
          <p:nvPr>
            <p:ph type="sldNum" sz="quarter" idx="10"/>
          </p:nvPr>
        </p:nvSpPr>
        <p:spPr bwMode="auto"/>
        <p:txBody>
          <a:bodyPr/>
          <a:lstStyle/>
          <a:p>
            <a:pPr>
              <a:defRPr/>
            </a:pPr>
            <a:fld id="{08B9960E-2F25-AB0F-8999-3D761B56F492}" type="slidenum">
              <a:rPr/>
              <a:t>8</a:t>
            </a:fld>
            <a:endParaRPr/>
          </a:p>
        </p:txBody>
      </p:sp>
    </p:spTree>
    <p:extLst>
      <p:ext uri="{BB962C8B-B14F-4D97-AF65-F5344CB8AC3E}">
        <p14:creationId xmlns:p14="http://schemas.microsoft.com/office/powerpoint/2010/main" val="176250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92AB0-BFC8-BE81-A232-292B0A3C675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3298860-89EC-C6BC-81BE-90D55DF2229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A4792BD1-57C8-B2E2-CB0F-4CC0B8474C4E}"/>
              </a:ext>
            </a:extLst>
          </p:cNvPr>
          <p:cNvSpPr>
            <a:spLocks noGrp="1"/>
          </p:cNvSpPr>
          <p:nvPr>
            <p:ph type="body" idx="1"/>
          </p:nvPr>
        </p:nvSpPr>
        <p:spPr bwMode="auto"/>
        <p:txBody>
          <a:bodyPr/>
          <a:lstStyle/>
          <a:p>
            <a:pPr>
              <a:defRPr/>
            </a:pPr>
            <a:r>
              <a:rPr lang="de-DE" dirty="0"/>
              <a:t>Ein Beispiel zur Anwendung von KI-Tools in der Qualitativen Inhaltsanalyse stellt die Auswertung von problemzentrierten Interviews dar: Mithilfe von KI-Tools werden Transkriptionen schnell erstellt. Die Korrektur und Anpassung an Transkriptionskonvention erfolgt durch </a:t>
            </a:r>
            <a:r>
              <a:rPr lang="de-DE" dirty="0" err="1"/>
              <a:t>den:die</a:t>
            </a:r>
            <a:r>
              <a:rPr lang="de-DE" dirty="0"/>
              <a:t> </a:t>
            </a:r>
            <a:r>
              <a:rPr lang="de-DE" dirty="0" err="1"/>
              <a:t>Forscher:in</a:t>
            </a:r>
            <a:r>
              <a:rPr lang="de-DE" dirty="0"/>
              <a:t>. Mittels der Vorgabe deduktiver Kategorien identifiziert ein KI-Tool Schlüsselthemen in den Aussagen und systematisiert diese. </a:t>
            </a:r>
            <a:r>
              <a:rPr lang="de-DE" dirty="0" err="1"/>
              <a:t>Der:Die</a:t>
            </a:r>
            <a:r>
              <a:rPr lang="de-DE" dirty="0"/>
              <a:t> </a:t>
            </a:r>
            <a:r>
              <a:rPr lang="de-DE" dirty="0" err="1"/>
              <a:t>Forscher:in</a:t>
            </a:r>
            <a:r>
              <a:rPr lang="de-DE" dirty="0"/>
              <a:t> bewertet die KI-Generate, überprüft die vorgeschlagenen Ergebnisse anhand des Datenmaterials, ergänzt und verändert entsprechend der Forschungsfrage. Nach der Verifizierung der Ergebnisse bewertet </a:t>
            </a:r>
            <a:r>
              <a:rPr lang="de-DE" dirty="0" err="1"/>
              <a:t>der:die</a:t>
            </a:r>
            <a:r>
              <a:rPr lang="de-DE" dirty="0"/>
              <a:t> </a:t>
            </a:r>
            <a:r>
              <a:rPr lang="de-DE" dirty="0" err="1"/>
              <a:t>Forscher:in</a:t>
            </a:r>
            <a:r>
              <a:rPr lang="de-DE" dirty="0"/>
              <a:t> die Erkenntnisse und ordnet sie in den Forschungskontext ein. </a:t>
            </a:r>
          </a:p>
          <a:p>
            <a:pPr>
              <a:defRPr/>
            </a:pPr>
            <a:endParaRPr lang="de-DE" dirty="0"/>
          </a:p>
          <a:p>
            <a:pPr>
              <a:defRPr/>
            </a:pPr>
            <a:r>
              <a:rPr lang="de-DE" i="1" dirty="0"/>
              <a:t>Bitte ergänzen Sie ein Beispiel aus Ihrem fachwissenschaftlichen Kontext, ggf. auch mit einem Bild. </a:t>
            </a:r>
            <a:endParaRPr i="1" dirty="0"/>
          </a:p>
        </p:txBody>
      </p:sp>
      <p:sp>
        <p:nvSpPr>
          <p:cNvPr id="4" name="Slide Number Placeholder 3">
            <a:extLst>
              <a:ext uri="{FF2B5EF4-FFF2-40B4-BE49-F238E27FC236}">
                <a16:creationId xmlns:a16="http://schemas.microsoft.com/office/drawing/2014/main" id="{1E5BD1DB-3708-28B6-C9D6-A5B2E3BFEEFF}"/>
              </a:ext>
            </a:extLst>
          </p:cNvPr>
          <p:cNvSpPr>
            <a:spLocks noGrp="1"/>
          </p:cNvSpPr>
          <p:nvPr>
            <p:ph type="sldNum" sz="quarter" idx="10"/>
          </p:nvPr>
        </p:nvSpPr>
        <p:spPr bwMode="auto"/>
        <p:txBody>
          <a:bodyPr/>
          <a:lstStyle/>
          <a:p>
            <a:pPr>
              <a:defRPr/>
            </a:pPr>
            <a:fld id="{08B9960E-2F25-AB0F-8999-3D761B56F492}" type="slidenum">
              <a:rPr/>
              <a:t>9</a:t>
            </a:fld>
            <a:endParaRPr/>
          </a:p>
        </p:txBody>
      </p:sp>
    </p:spTree>
    <p:extLst>
      <p:ext uri="{BB962C8B-B14F-4D97-AF65-F5344CB8AC3E}">
        <p14:creationId xmlns:p14="http://schemas.microsoft.com/office/powerpoint/2010/main" val="17234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
    <p:spTree>
      <p:nvGrpSpPr>
        <p:cNvPr id="1" name=""/>
        <p:cNvGrpSpPr/>
        <p:nvPr/>
      </p:nvGrpSpPr>
      <p:grpSpPr bwMode="auto">
        <a:xfrm>
          <a:off x="0" y="0"/>
          <a:ext cx="0" cy="0"/>
          <a:chOff x="0" y="0"/>
          <a:chExt cx="0" cy="0"/>
        </a:xfrm>
      </p:grpSpPr>
      <p:sp>
        <p:nvSpPr>
          <p:cNvPr id="81" name="object 2"/>
          <p:cNvSpPr/>
          <p:nvPr userDrawn="1"/>
        </p:nvSpPr>
        <p:spPr bwMode="auto">
          <a:xfrm>
            <a:off x="0" y="6375797"/>
            <a:ext cx="12193588" cy="482203"/>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450">
              <a:solidFill>
                <a:schemeClr val="bg1">
                  <a:lumMod val="85000"/>
                </a:schemeClr>
              </a:solidFill>
            </a:endParaRPr>
          </a:p>
        </p:txBody>
      </p:sp>
      <p:sp>
        <p:nvSpPr>
          <p:cNvPr id="8" name="Holder 4"/>
          <p:cNvSpPr>
            <a:spLocks noGrp="1"/>
          </p:cNvSpPr>
          <p:nvPr>
            <p:ph type="ftr" sz="quarter" idx="3"/>
          </p:nvPr>
        </p:nvSpPr>
        <p:spPr bwMode="auto">
          <a:xfrm>
            <a:off x="2310114" y="6502957"/>
            <a:ext cx="8073489" cy="194311"/>
          </a:xfrm>
          <a:prstGeom prst="rect">
            <a:avLst/>
          </a:prstGeom>
        </p:spPr>
        <p:txBody>
          <a:bodyPr lIns="0" tIns="0" rIns="0" bIns="0"/>
          <a:lstStyle>
            <a:lvl1pPr algn="ctr">
              <a:defRPr sz="12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91503" y="6500815"/>
            <a:ext cx="1375590" cy="196452"/>
          </a:xfrm>
          <a:prstGeom prst="rect">
            <a:avLst/>
          </a:prstGeom>
        </p:spPr>
        <p:txBody>
          <a:bodyPr lIns="0" tIns="0" rIns="0" bIns="0"/>
          <a:lstStyle>
            <a:lvl1pPr algn="l">
              <a:defRPr sz="1200">
                <a:solidFill>
                  <a:schemeClr val="tx1">
                    <a:tint val="75000"/>
                  </a:schemeClr>
                </a:solidFill>
              </a:defRPr>
            </a:lvl1pPr>
          </a:lstStyle>
          <a:p>
            <a:pPr>
              <a:defRPr/>
            </a:pPr>
            <a:fld id="{C5DFC1A0-EAC7-FF46-B484-6832FF4081D7}" type="datetime1">
              <a:rPr lang="de-DE"/>
              <a:t>20.04.2026</a:t>
            </a:fld>
            <a:endParaRPr lang="en-US"/>
          </a:p>
        </p:txBody>
      </p:sp>
      <p:sp>
        <p:nvSpPr>
          <p:cNvPr id="10" name="Holder 6"/>
          <p:cNvSpPr>
            <a:spLocks noGrp="1"/>
          </p:cNvSpPr>
          <p:nvPr>
            <p:ph type="sldNum" sz="quarter" idx="10"/>
          </p:nvPr>
        </p:nvSpPr>
        <p:spPr bwMode="auto">
          <a:xfrm>
            <a:off x="11098077" y="6526037"/>
            <a:ext cx="804015" cy="171233"/>
          </a:xfrm>
          <a:prstGeom prst="rect">
            <a:avLst/>
          </a:prstGeom>
        </p:spPr>
        <p:txBody>
          <a:bodyPr lIns="0" tIns="0" rIns="0" bIns="0"/>
          <a:lstStyle>
            <a:lvl1pPr algn="r">
              <a:defRPr sz="1200">
                <a:solidFill>
                  <a:schemeClr val="tx1">
                    <a:tint val="75000"/>
                  </a:schemeClr>
                </a:solidFill>
              </a:defRPr>
            </a:lvl1pPr>
          </a:lstStyle>
          <a:p>
            <a:pPr>
              <a:defRPr/>
            </a:pPr>
            <a:fld id="{B6F15528-21DE-4FAA-801E-634DDDAF4B2B}" type="slidenum">
              <a:rPr lang="de-DE"/>
              <a:t>‹Nr.›</a:t>
            </a:fld>
            <a:endParaRPr lang="de-DE"/>
          </a:p>
        </p:txBody>
      </p:sp>
      <p:sp>
        <p:nvSpPr>
          <p:cNvPr id="15" name="Titel 14"/>
          <p:cNvSpPr>
            <a:spLocks noGrp="1"/>
          </p:cNvSpPr>
          <p:nvPr>
            <p:ph type="title"/>
          </p:nvPr>
        </p:nvSpPr>
        <p:spPr bwMode="auto">
          <a:xfrm>
            <a:off x="732261" y="3268267"/>
            <a:ext cx="10165696" cy="779700"/>
          </a:xfrm>
          <a:prstGeom prst="rect">
            <a:avLst/>
          </a:prstGeom>
        </p:spPr>
        <p:txBody>
          <a:bodyPr vert="horz"/>
          <a:lstStyle>
            <a:lvl1pPr>
              <a:defRPr sz="5350">
                <a:solidFill>
                  <a:schemeClr val="tx2"/>
                </a:solidFill>
                <a:latin typeface="+mj-lt"/>
              </a:defRPr>
            </a:lvl1pPr>
          </a:lstStyle>
          <a:p>
            <a:pPr>
              <a:defRPr/>
            </a:pPr>
            <a:endParaRPr lang="de-DE"/>
          </a:p>
        </p:txBody>
      </p:sp>
      <p:sp>
        <p:nvSpPr>
          <p:cNvPr id="74" name="Holder 3"/>
          <p:cNvSpPr>
            <a:spLocks noGrp="1"/>
          </p:cNvSpPr>
          <p:nvPr>
            <p:ph type="body" idx="1"/>
          </p:nvPr>
        </p:nvSpPr>
        <p:spPr bwMode="auto">
          <a:xfrm>
            <a:off x="881177" y="2931355"/>
            <a:ext cx="7716256" cy="401637"/>
          </a:xfrm>
          <a:prstGeom prst="rect">
            <a:avLst/>
          </a:prstGeom>
        </p:spPr>
        <p:txBody>
          <a:bodyPr lIns="0" tIns="0" rIns="0" bIns="0"/>
          <a:lstStyle>
            <a:lvl1pPr>
              <a:defRPr sz="2650" b="0" i="0" cap="small">
                <a:solidFill>
                  <a:schemeClr val="accent6"/>
                </a:solidFill>
                <a:latin typeface="+mj-lt"/>
                <a:cs typeface="DINPro"/>
              </a:defRPr>
            </a:lvl1pPr>
          </a:lstStyle>
          <a:p>
            <a:pPr>
              <a:defRPr/>
            </a:pPr>
            <a:endParaRPr/>
          </a:p>
        </p:txBody>
      </p:sp>
      <p:sp>
        <p:nvSpPr>
          <p:cNvPr id="13" name="Textplatzhalter 30"/>
          <p:cNvSpPr>
            <a:spLocks noGrp="1"/>
          </p:cNvSpPr>
          <p:nvPr>
            <p:ph type="body" sz="quarter" idx="12" hasCustomPrompt="1"/>
          </p:nvPr>
        </p:nvSpPr>
        <p:spPr bwMode="auto">
          <a:xfrm>
            <a:off x="7954417" y="370585"/>
            <a:ext cx="3786680" cy="246221"/>
          </a:xfrm>
          <a:prstGeom prst="rect">
            <a:avLst/>
          </a:prstGeom>
        </p:spPr>
        <p:txBody>
          <a:bodyPr vert="horz"/>
          <a:lstStyle>
            <a:lvl1pPr algn="r">
              <a:defRPr sz="1600">
                <a:solidFill>
                  <a:srgbClr val="7F7F7F"/>
                </a:solidFill>
                <a:latin typeface="Calibri"/>
                <a:cs typeface="Calibri"/>
              </a:defRPr>
            </a:lvl1pPr>
          </a:lstStyle>
          <a:p>
            <a:pPr lvl="0">
              <a:defRPr/>
            </a:pPr>
            <a:r>
              <a:rPr lang="de-DE"/>
              <a:t>Institut/Zentrum für</a:t>
            </a:r>
            <a:endParaRPr/>
          </a:p>
        </p:txBody>
      </p:sp>
      <p:sp>
        <p:nvSpPr>
          <p:cNvPr id="11" name="Untertitel 1"/>
          <p:cNvSpPr>
            <a:spLocks noGrp="1"/>
          </p:cNvSpPr>
          <p:nvPr>
            <p:ph type="subTitle" idx="4"/>
          </p:nvPr>
        </p:nvSpPr>
        <p:spPr bwMode="auto">
          <a:xfrm>
            <a:off x="815519" y="4172839"/>
            <a:ext cx="8535512" cy="369332"/>
          </a:xfrm>
          <a:prstGeom prst="rect">
            <a:avLst/>
          </a:prstGeom>
        </p:spPr>
        <p:txBody>
          <a:bodyPr/>
          <a:lstStyle>
            <a:lvl1pPr>
              <a:defRPr>
                <a:solidFill>
                  <a:schemeClr val="accent6"/>
                </a:solidFill>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extfolie">
    <p:spTree>
      <p:nvGrpSpPr>
        <p:cNvPr id="1" name=""/>
        <p:cNvGrpSpPr/>
        <p:nvPr/>
      </p:nvGrpSpPr>
      <p:grpSpPr bwMode="auto">
        <a:xfrm>
          <a:off x="0" y="0"/>
          <a:ext cx="0" cy="0"/>
          <a:chOff x="0" y="0"/>
          <a:chExt cx="0" cy="0"/>
        </a:xfrm>
      </p:grpSpPr>
      <p:sp>
        <p:nvSpPr>
          <p:cNvPr id="75" name="object 2"/>
          <p:cNvSpPr/>
          <p:nvPr userDrawn="1"/>
        </p:nvSpPr>
        <p:spPr bwMode="auto">
          <a:xfrm>
            <a:off x="0" y="6375797"/>
            <a:ext cx="12193588" cy="482203"/>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450">
              <a:solidFill>
                <a:schemeClr val="bg1">
                  <a:lumMod val="85000"/>
                </a:schemeClr>
              </a:solidFill>
            </a:endParaRPr>
          </a:p>
        </p:txBody>
      </p:sp>
      <p:sp>
        <p:nvSpPr>
          <p:cNvPr id="2" name="Holder 2"/>
          <p:cNvSpPr>
            <a:spLocks noGrp="1"/>
          </p:cNvSpPr>
          <p:nvPr>
            <p:ph type="title"/>
          </p:nvPr>
        </p:nvSpPr>
        <p:spPr bwMode="auto">
          <a:xfrm>
            <a:off x="881182" y="1318349"/>
            <a:ext cx="10165696" cy="574516"/>
          </a:xfrm>
          <a:prstGeom prst="rect">
            <a:avLst/>
          </a:prstGeom>
        </p:spPr>
        <p:txBody>
          <a:bodyPr lIns="0" tIns="0" rIns="0" bIns="0"/>
          <a:lstStyle>
            <a:lvl1pPr>
              <a:defRPr sz="425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1583705" y="2180861"/>
            <a:ext cx="7716256" cy="307776"/>
          </a:xfrm>
          <a:prstGeom prst="rect">
            <a:avLst/>
          </a:prstGeom>
        </p:spPr>
        <p:txBody>
          <a:bodyPr lIns="0" tIns="0" rIns="0" bIns="0"/>
          <a:lstStyle>
            <a:lvl1pPr>
              <a:defRPr sz="2650" b="0" i="0">
                <a:solidFill>
                  <a:schemeClr val="accent6"/>
                </a:solidFill>
                <a:latin typeface="+mj-lt"/>
                <a:cs typeface="Arial"/>
              </a:defRPr>
            </a:lvl1pPr>
          </a:lstStyle>
          <a:p>
            <a:pPr>
              <a:defRPr/>
            </a:pPr>
            <a:endParaRPr/>
          </a:p>
        </p:txBody>
      </p:sp>
      <p:sp>
        <p:nvSpPr>
          <p:cNvPr id="8" name="Holder 4"/>
          <p:cNvSpPr>
            <a:spLocks noGrp="1"/>
          </p:cNvSpPr>
          <p:nvPr>
            <p:ph type="ftr" sz="quarter" idx="3"/>
          </p:nvPr>
        </p:nvSpPr>
        <p:spPr bwMode="auto">
          <a:xfrm>
            <a:off x="2310114" y="6502957"/>
            <a:ext cx="8073489" cy="194311"/>
          </a:xfrm>
          <a:prstGeom prst="rect">
            <a:avLst/>
          </a:prstGeom>
        </p:spPr>
        <p:txBody>
          <a:bodyPr lIns="0" tIns="0" rIns="0" bIns="0"/>
          <a:lstStyle>
            <a:lvl1pPr algn="ctr">
              <a:defRPr sz="12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91503" y="6500815"/>
            <a:ext cx="1375590" cy="196452"/>
          </a:xfrm>
          <a:prstGeom prst="rect">
            <a:avLst/>
          </a:prstGeom>
        </p:spPr>
        <p:txBody>
          <a:bodyPr lIns="0" tIns="0" rIns="0" bIns="0"/>
          <a:lstStyle>
            <a:lvl1pPr algn="l">
              <a:defRPr sz="1200">
                <a:solidFill>
                  <a:schemeClr val="tx1">
                    <a:tint val="75000"/>
                  </a:schemeClr>
                </a:solidFill>
              </a:defRPr>
            </a:lvl1pPr>
          </a:lstStyle>
          <a:p>
            <a:pPr>
              <a:defRPr/>
            </a:pPr>
            <a:fld id="{ACF5EF15-2C16-6A49-87B6-C5AFB945A04B}" type="datetime1">
              <a:rPr lang="de-DE"/>
              <a:t>20.04.2026</a:t>
            </a:fld>
            <a:endParaRPr lang="en-US"/>
          </a:p>
        </p:txBody>
      </p:sp>
      <p:sp>
        <p:nvSpPr>
          <p:cNvPr id="10" name="Holder 6"/>
          <p:cNvSpPr>
            <a:spLocks noGrp="1"/>
          </p:cNvSpPr>
          <p:nvPr>
            <p:ph type="sldNum" sz="quarter" idx="4"/>
          </p:nvPr>
        </p:nvSpPr>
        <p:spPr bwMode="auto">
          <a:xfrm>
            <a:off x="11098077" y="6526037"/>
            <a:ext cx="804015" cy="171233"/>
          </a:xfrm>
          <a:prstGeom prst="rect">
            <a:avLst/>
          </a:prstGeom>
        </p:spPr>
        <p:txBody>
          <a:bodyPr lIns="0" tIns="0" rIns="0" bIns="0"/>
          <a:lstStyle>
            <a:lvl1pPr algn="r">
              <a:defRPr sz="1200">
                <a:solidFill>
                  <a:schemeClr val="tx1">
                    <a:tint val="75000"/>
                  </a:schemeClr>
                </a:solidFill>
              </a:defRPr>
            </a:lvl1pPr>
          </a:lstStyle>
          <a:p>
            <a:pPr>
              <a:defRPr/>
            </a:pPr>
            <a:fld id="{B6F15528-21DE-4FAA-801E-634DDDAF4B2B}" type="slidenum">
              <a:rPr lang="de-DE"/>
              <a:t>‹Nr.›</a:t>
            </a:fld>
            <a:endParaRPr lang="de-DE"/>
          </a:p>
        </p:txBody>
      </p:sp>
      <p:sp>
        <p:nvSpPr>
          <p:cNvPr id="13" name="Textplatzhalter 30"/>
          <p:cNvSpPr>
            <a:spLocks noGrp="1"/>
          </p:cNvSpPr>
          <p:nvPr>
            <p:ph type="body" sz="quarter" idx="12" hasCustomPrompt="1"/>
          </p:nvPr>
        </p:nvSpPr>
        <p:spPr bwMode="auto">
          <a:xfrm>
            <a:off x="7954417" y="370585"/>
            <a:ext cx="3786680" cy="246221"/>
          </a:xfrm>
          <a:prstGeom prst="rect">
            <a:avLst/>
          </a:prstGeom>
        </p:spPr>
        <p:txBody>
          <a:bodyPr vert="horz"/>
          <a:lstStyle>
            <a:lvl1pPr algn="r">
              <a:defRPr sz="1600">
                <a:solidFill>
                  <a:srgbClr val="7F7F7F"/>
                </a:solidFill>
                <a:latin typeface="Calibri"/>
                <a:cs typeface="Calibri"/>
              </a:defRPr>
            </a:lvl1pPr>
          </a:lstStyle>
          <a:p>
            <a:pPr lvl="0">
              <a:defRPr/>
            </a:pPr>
            <a:r>
              <a:rPr lang="de-DE"/>
              <a:t>Institut/Zentrum für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74" name="object 2"/>
          <p:cNvSpPr/>
          <p:nvPr userDrawn="1"/>
        </p:nvSpPr>
        <p:spPr bwMode="auto">
          <a:xfrm>
            <a:off x="0" y="6375797"/>
            <a:ext cx="12193588" cy="482203"/>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450">
              <a:solidFill>
                <a:schemeClr val="bg1">
                  <a:lumMod val="85000"/>
                </a:schemeClr>
              </a:solidFill>
            </a:endParaRPr>
          </a:p>
        </p:txBody>
      </p:sp>
      <p:sp>
        <p:nvSpPr>
          <p:cNvPr id="2" name="Holder 2"/>
          <p:cNvSpPr>
            <a:spLocks noGrp="1"/>
          </p:cNvSpPr>
          <p:nvPr>
            <p:ph type="title"/>
          </p:nvPr>
        </p:nvSpPr>
        <p:spPr bwMode="auto">
          <a:xfrm>
            <a:off x="881182" y="1318349"/>
            <a:ext cx="10165696" cy="574516"/>
          </a:xfrm>
          <a:prstGeom prst="rect">
            <a:avLst/>
          </a:prstGeom>
        </p:spPr>
        <p:txBody>
          <a:bodyPr lIns="0" tIns="0" rIns="0" bIns="0"/>
          <a:lstStyle>
            <a:lvl1pPr>
              <a:defRPr sz="425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1199618" y="2180861"/>
            <a:ext cx="7750008" cy="307776"/>
          </a:xfrm>
          <a:prstGeom prst="rect">
            <a:avLst/>
          </a:prstGeom>
        </p:spPr>
        <p:txBody>
          <a:bodyPr lIns="0" tIns="0" rIns="0" bIns="0"/>
          <a:lstStyle>
            <a:lvl1pPr marL="380990" indent="-380990">
              <a:spcAft>
                <a:spcPts val="503"/>
              </a:spcAft>
              <a:buClr>
                <a:schemeClr val="tx2"/>
              </a:buClr>
              <a:buSzPct val="104000"/>
              <a:buFont typeface="Calibri"/>
              <a:buChar char="•"/>
              <a:defRPr sz="2650" b="0" i="0">
                <a:solidFill>
                  <a:schemeClr val="accent6"/>
                </a:solidFill>
                <a:latin typeface="+mj-lt"/>
                <a:cs typeface="Arial"/>
              </a:defRPr>
            </a:lvl1pPr>
          </a:lstStyle>
          <a:p>
            <a:pPr>
              <a:defRPr/>
            </a:pPr>
            <a:endParaRPr lang="de-DE"/>
          </a:p>
        </p:txBody>
      </p:sp>
      <p:sp>
        <p:nvSpPr>
          <p:cNvPr id="11" name="Textplatzhalter 30"/>
          <p:cNvSpPr>
            <a:spLocks noGrp="1"/>
          </p:cNvSpPr>
          <p:nvPr>
            <p:ph type="body" sz="quarter" idx="12" hasCustomPrompt="1"/>
          </p:nvPr>
        </p:nvSpPr>
        <p:spPr bwMode="auto">
          <a:xfrm>
            <a:off x="7954417" y="370585"/>
            <a:ext cx="3786680" cy="246221"/>
          </a:xfrm>
          <a:prstGeom prst="rect">
            <a:avLst/>
          </a:prstGeom>
        </p:spPr>
        <p:txBody>
          <a:bodyPr vert="horz"/>
          <a:lstStyle>
            <a:lvl1pPr algn="r">
              <a:defRPr sz="1600">
                <a:solidFill>
                  <a:srgbClr val="7F7F7F"/>
                </a:solidFill>
                <a:latin typeface="Calibri"/>
                <a:cs typeface="Calibri"/>
              </a:defRPr>
            </a:lvl1pPr>
          </a:lstStyle>
          <a:p>
            <a:pPr lvl="0">
              <a:defRPr/>
            </a:pPr>
            <a:r>
              <a:rPr lang="de-DE"/>
              <a:t>Institut/Zentrum für</a:t>
            </a:r>
            <a:endParaRPr/>
          </a:p>
        </p:txBody>
      </p:sp>
      <p:sp>
        <p:nvSpPr>
          <p:cNvPr id="8" name="Holder 4"/>
          <p:cNvSpPr>
            <a:spLocks noGrp="1"/>
          </p:cNvSpPr>
          <p:nvPr>
            <p:ph type="ftr" sz="quarter" idx="3"/>
          </p:nvPr>
        </p:nvSpPr>
        <p:spPr bwMode="auto">
          <a:xfrm>
            <a:off x="2310114" y="6502957"/>
            <a:ext cx="8073489" cy="194311"/>
          </a:xfrm>
          <a:prstGeom prst="rect">
            <a:avLst/>
          </a:prstGeom>
        </p:spPr>
        <p:txBody>
          <a:bodyPr lIns="0" tIns="0" rIns="0" bIns="0"/>
          <a:lstStyle>
            <a:lvl1pPr algn="ctr">
              <a:defRPr sz="12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91503" y="6500815"/>
            <a:ext cx="1375590" cy="196452"/>
          </a:xfrm>
          <a:prstGeom prst="rect">
            <a:avLst/>
          </a:prstGeom>
        </p:spPr>
        <p:txBody>
          <a:bodyPr lIns="0" tIns="0" rIns="0" bIns="0"/>
          <a:lstStyle>
            <a:lvl1pPr algn="l">
              <a:defRPr sz="1200">
                <a:solidFill>
                  <a:schemeClr val="tx1">
                    <a:tint val="75000"/>
                  </a:schemeClr>
                </a:solidFill>
              </a:defRPr>
            </a:lvl1pPr>
          </a:lstStyle>
          <a:p>
            <a:pPr>
              <a:defRPr/>
            </a:pPr>
            <a:fld id="{ACF5EF15-2C16-6A49-87B6-C5AFB945A04B}" type="datetime1">
              <a:rPr lang="de-DE"/>
              <a:t>20.04.2026</a:t>
            </a:fld>
            <a:endParaRPr lang="en-US"/>
          </a:p>
        </p:txBody>
      </p:sp>
      <p:sp>
        <p:nvSpPr>
          <p:cNvPr id="10" name="Holder 6"/>
          <p:cNvSpPr>
            <a:spLocks noGrp="1"/>
          </p:cNvSpPr>
          <p:nvPr>
            <p:ph type="sldNum" sz="quarter" idx="4"/>
          </p:nvPr>
        </p:nvSpPr>
        <p:spPr bwMode="auto">
          <a:xfrm>
            <a:off x="11098077" y="6526037"/>
            <a:ext cx="804015" cy="171233"/>
          </a:xfrm>
          <a:prstGeom prst="rect">
            <a:avLst/>
          </a:prstGeom>
        </p:spPr>
        <p:txBody>
          <a:bodyPr lIns="0" tIns="0" rIns="0" bIns="0"/>
          <a:lstStyle>
            <a:lvl1pPr algn="r">
              <a:defRPr sz="12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Großes Bild">
    <p:spTree>
      <p:nvGrpSpPr>
        <p:cNvPr id="1" name=""/>
        <p:cNvGrpSpPr/>
        <p:nvPr/>
      </p:nvGrpSpPr>
      <p:grpSpPr bwMode="auto">
        <a:xfrm>
          <a:off x="0" y="0"/>
          <a:ext cx="0" cy="0"/>
          <a:chOff x="0" y="0"/>
          <a:chExt cx="0" cy="0"/>
        </a:xfrm>
      </p:grpSpPr>
      <p:sp>
        <p:nvSpPr>
          <p:cNvPr id="5" name="Textplatzhalter 30"/>
          <p:cNvSpPr>
            <a:spLocks noGrp="1"/>
          </p:cNvSpPr>
          <p:nvPr>
            <p:ph type="body" sz="quarter" idx="12" hasCustomPrompt="1"/>
          </p:nvPr>
        </p:nvSpPr>
        <p:spPr bwMode="auto">
          <a:xfrm>
            <a:off x="7954417" y="370585"/>
            <a:ext cx="3786680" cy="246221"/>
          </a:xfrm>
          <a:prstGeom prst="rect">
            <a:avLst/>
          </a:prstGeom>
        </p:spPr>
        <p:txBody>
          <a:bodyPr vert="horz"/>
          <a:lstStyle>
            <a:lvl1pPr algn="r">
              <a:defRPr sz="1600">
                <a:solidFill>
                  <a:srgbClr val="7F7F7F"/>
                </a:solidFill>
                <a:latin typeface="Calibri"/>
                <a:cs typeface="Calibri"/>
              </a:defRPr>
            </a:lvl1pPr>
          </a:lstStyle>
          <a:p>
            <a:pPr lvl="0">
              <a:defRPr/>
            </a:pPr>
            <a:r>
              <a:rPr lang="de-DE"/>
              <a:t>Institut/Zentrum für</a:t>
            </a:r>
            <a:endParaRPr/>
          </a:p>
        </p:txBody>
      </p:sp>
      <p:sp>
        <p:nvSpPr>
          <p:cNvPr id="3" name="Bildplatzhalter 2"/>
          <p:cNvSpPr>
            <a:spLocks noGrp="1"/>
          </p:cNvSpPr>
          <p:nvPr>
            <p:ph type="pic" sz="quarter" idx="13"/>
          </p:nvPr>
        </p:nvSpPr>
        <p:spPr bwMode="auto">
          <a:xfrm>
            <a:off x="0" y="933451"/>
            <a:ext cx="12193588" cy="5471880"/>
          </a:xfrm>
          <a:prstGeom prst="rect">
            <a:avLst/>
          </a:prstGeom>
        </p:spPr>
        <p:txBody>
          <a:bodyPr/>
          <a:lstStyle/>
          <a:p>
            <a:pPr>
              <a:defRPr/>
            </a:pPr>
            <a:endParaRPr lang="de-DE"/>
          </a:p>
        </p:txBody>
      </p:sp>
      <p:sp>
        <p:nvSpPr>
          <p:cNvPr id="7" name="Holder 4"/>
          <p:cNvSpPr>
            <a:spLocks noGrp="1"/>
          </p:cNvSpPr>
          <p:nvPr>
            <p:ph type="ftr" sz="quarter" idx="3"/>
          </p:nvPr>
        </p:nvSpPr>
        <p:spPr bwMode="auto">
          <a:xfrm>
            <a:off x="2310114" y="6502957"/>
            <a:ext cx="8073489" cy="194311"/>
          </a:xfrm>
          <a:prstGeom prst="rect">
            <a:avLst/>
          </a:prstGeom>
        </p:spPr>
        <p:txBody>
          <a:bodyPr lIns="0" tIns="0" rIns="0" bIns="0"/>
          <a:lstStyle>
            <a:lvl1pPr algn="ctr">
              <a:defRPr sz="1200">
                <a:solidFill>
                  <a:schemeClr val="tx2">
                    <a:lumMod val="75000"/>
                  </a:schemeClr>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91503" y="6500815"/>
            <a:ext cx="1375590" cy="196452"/>
          </a:xfrm>
          <a:prstGeom prst="rect">
            <a:avLst/>
          </a:prstGeom>
        </p:spPr>
        <p:txBody>
          <a:bodyPr lIns="0" tIns="0" rIns="0" bIns="0"/>
          <a:lstStyle>
            <a:lvl1pPr algn="l">
              <a:defRPr sz="1200">
                <a:solidFill>
                  <a:schemeClr val="tx1">
                    <a:tint val="75000"/>
                  </a:schemeClr>
                </a:solidFill>
              </a:defRPr>
            </a:lvl1pPr>
          </a:lstStyle>
          <a:p>
            <a:pPr>
              <a:defRPr/>
            </a:pPr>
            <a:fld id="{ACF5EF15-2C16-6A49-87B6-C5AFB945A04B}" type="datetime1">
              <a:rPr lang="de-DE"/>
              <a:t>20.04.2026</a:t>
            </a:fld>
            <a:endParaRPr lang="en-US"/>
          </a:p>
        </p:txBody>
      </p:sp>
      <p:sp>
        <p:nvSpPr>
          <p:cNvPr id="9" name="Holder 6"/>
          <p:cNvSpPr>
            <a:spLocks noGrp="1"/>
          </p:cNvSpPr>
          <p:nvPr>
            <p:ph type="sldNum" sz="quarter" idx="4"/>
          </p:nvPr>
        </p:nvSpPr>
        <p:spPr bwMode="auto">
          <a:xfrm>
            <a:off x="11098077" y="6526037"/>
            <a:ext cx="804015" cy="171233"/>
          </a:xfrm>
          <a:prstGeom prst="rect">
            <a:avLst/>
          </a:prstGeom>
        </p:spPr>
        <p:txBody>
          <a:bodyPr lIns="0" tIns="0" rIns="0" bIns="0"/>
          <a:lstStyle>
            <a:lvl1pPr algn="r">
              <a:defRPr sz="12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14" name="Bild 13"/>
          <p:cNvPicPr>
            <a:picLocks noChangeAspect="1"/>
          </p:cNvPicPr>
          <p:nvPr userDrawn="1"/>
        </p:nvPicPr>
        <p:blipFill>
          <a:blip r:embed="rId6">
            <a:extLst>
              <a:ext uri="{96DAC541-7B7A-43D3-8B79-37D633B846F1}">
                <asvg:svgBlip xmlns:asvg="http://schemas.microsoft.com/office/drawing/2016/SVG/main" r:embed="rId7"/>
              </a:ext>
            </a:extLst>
          </a:blip>
          <a:stretch/>
        </p:blipFill>
        <p:spPr bwMode="auto">
          <a:xfrm>
            <a:off x="3611" y="2033"/>
            <a:ext cx="12175543" cy="6853939"/>
          </a:xfrm>
          <a:prstGeom prst="rect">
            <a:avLst/>
          </a:prstGeom>
        </p:spPr>
      </p:pic>
      <p:sp>
        <p:nvSpPr>
          <p:cNvPr id="7" name="Holder 4"/>
          <p:cNvSpPr>
            <a:spLocks noGrp="1"/>
          </p:cNvSpPr>
          <p:nvPr>
            <p:ph type="ftr" sz="quarter" idx="3"/>
          </p:nvPr>
        </p:nvSpPr>
        <p:spPr bwMode="auto">
          <a:xfrm>
            <a:off x="2310114" y="6502957"/>
            <a:ext cx="8073489" cy="194311"/>
          </a:xfrm>
          <a:prstGeom prst="rect">
            <a:avLst/>
          </a:prstGeom>
        </p:spPr>
        <p:txBody>
          <a:bodyPr lIns="0" tIns="0" rIns="0" bIns="0"/>
          <a:lstStyle>
            <a:lvl1pPr algn="ctr">
              <a:defRPr sz="1200">
                <a:solidFill>
                  <a:srgbClr val="17375E"/>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91503" y="6500815"/>
            <a:ext cx="1375590" cy="196452"/>
          </a:xfrm>
          <a:prstGeom prst="rect">
            <a:avLst/>
          </a:prstGeom>
        </p:spPr>
        <p:txBody>
          <a:bodyPr lIns="0" tIns="0" rIns="0" bIns="0"/>
          <a:lstStyle>
            <a:lvl1pPr algn="l">
              <a:defRPr sz="1200">
                <a:solidFill>
                  <a:schemeClr val="tx1">
                    <a:tint val="75000"/>
                  </a:schemeClr>
                </a:solidFill>
              </a:defRPr>
            </a:lvl1pPr>
          </a:lstStyle>
          <a:p>
            <a:pPr>
              <a:defRPr/>
            </a:pPr>
            <a:fld id="{C8A51442-76F6-0047-9EC6-9C35C6FEA6B1}" type="datetime1">
              <a:rPr lang="de-DE"/>
              <a:t>20.04.2026</a:t>
            </a:fld>
            <a:endParaRPr lang="en-US"/>
          </a:p>
        </p:txBody>
      </p:sp>
      <p:sp>
        <p:nvSpPr>
          <p:cNvPr id="9" name="Holder 6"/>
          <p:cNvSpPr>
            <a:spLocks noGrp="1"/>
          </p:cNvSpPr>
          <p:nvPr>
            <p:ph type="sldNum" sz="quarter" idx="4"/>
          </p:nvPr>
        </p:nvSpPr>
        <p:spPr bwMode="auto">
          <a:xfrm>
            <a:off x="11098077" y="6526037"/>
            <a:ext cx="804015" cy="171233"/>
          </a:xfrm>
          <a:prstGeom prst="rect">
            <a:avLst/>
          </a:prstGeom>
        </p:spPr>
        <p:txBody>
          <a:bodyPr lIns="0" tIns="0" rIns="0" bIns="0"/>
          <a:lstStyle>
            <a:lvl1pPr algn="r">
              <a:defRPr sz="1200">
                <a:solidFill>
                  <a:schemeClr val="tx1">
                    <a:tint val="75000"/>
                  </a:schemeClr>
                </a:solidFill>
              </a:defRPr>
            </a:lvl1pPr>
          </a:lstStyle>
          <a:p>
            <a:pPr>
              <a:defRPr/>
            </a:pPr>
            <a:fld id="{B6F15528-21DE-4FAA-801E-634DDDAF4B2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defRPr>
          <a:latin typeface="+mj-lt"/>
          <a:ea typeface="+mj-ea"/>
          <a:cs typeface="+mj-cs"/>
        </a:defRPr>
      </a:lvl1pPr>
    </p:titleStyle>
    <p:bodyStyle>
      <a:lvl1pPr marL="0">
        <a:defRPr>
          <a:latin typeface="+mn-lt"/>
          <a:ea typeface="+mn-ea"/>
          <a:cs typeface="+mn-cs"/>
        </a:defRPr>
      </a:lvl1pPr>
      <a:lvl2pPr marL="382636">
        <a:defRPr>
          <a:latin typeface="+mn-lt"/>
          <a:ea typeface="+mn-ea"/>
          <a:cs typeface="+mn-cs"/>
        </a:defRPr>
      </a:lvl2pPr>
      <a:lvl3pPr marL="765273">
        <a:defRPr>
          <a:latin typeface="+mn-lt"/>
          <a:ea typeface="+mn-ea"/>
          <a:cs typeface="+mn-cs"/>
        </a:defRPr>
      </a:lvl3pPr>
      <a:lvl4pPr marL="1147909">
        <a:defRPr>
          <a:latin typeface="+mn-lt"/>
          <a:ea typeface="+mn-ea"/>
          <a:cs typeface="+mn-cs"/>
        </a:defRPr>
      </a:lvl4pPr>
      <a:lvl5pPr marL="1530546">
        <a:defRPr>
          <a:latin typeface="+mn-lt"/>
          <a:ea typeface="+mn-ea"/>
          <a:cs typeface="+mn-cs"/>
        </a:defRPr>
      </a:lvl5pPr>
      <a:lvl6pPr marL="1913180">
        <a:defRPr>
          <a:latin typeface="+mn-lt"/>
          <a:ea typeface="+mn-ea"/>
          <a:cs typeface="+mn-cs"/>
        </a:defRPr>
      </a:lvl6pPr>
      <a:lvl7pPr marL="2295819">
        <a:defRPr>
          <a:latin typeface="+mn-lt"/>
          <a:ea typeface="+mn-ea"/>
          <a:cs typeface="+mn-cs"/>
        </a:defRPr>
      </a:lvl7pPr>
      <a:lvl8pPr marL="2678454">
        <a:defRPr>
          <a:latin typeface="+mn-lt"/>
          <a:ea typeface="+mn-ea"/>
          <a:cs typeface="+mn-cs"/>
        </a:defRPr>
      </a:lvl8pPr>
      <a:lvl9pPr marL="3061091">
        <a:defRPr>
          <a:latin typeface="+mn-lt"/>
          <a:ea typeface="+mn-ea"/>
          <a:cs typeface="+mn-cs"/>
        </a:defRPr>
      </a:lvl9pPr>
    </p:bodyStyle>
    <p:otherStyle>
      <a:lvl1pPr marL="0">
        <a:defRPr>
          <a:latin typeface="+mn-lt"/>
          <a:ea typeface="+mn-ea"/>
          <a:cs typeface="+mn-cs"/>
        </a:defRPr>
      </a:lvl1pPr>
      <a:lvl2pPr marL="382636">
        <a:defRPr>
          <a:latin typeface="+mn-lt"/>
          <a:ea typeface="+mn-ea"/>
          <a:cs typeface="+mn-cs"/>
        </a:defRPr>
      </a:lvl2pPr>
      <a:lvl3pPr marL="765273">
        <a:defRPr>
          <a:latin typeface="+mn-lt"/>
          <a:ea typeface="+mn-ea"/>
          <a:cs typeface="+mn-cs"/>
        </a:defRPr>
      </a:lvl3pPr>
      <a:lvl4pPr marL="1147909">
        <a:defRPr>
          <a:latin typeface="+mn-lt"/>
          <a:ea typeface="+mn-ea"/>
          <a:cs typeface="+mn-cs"/>
        </a:defRPr>
      </a:lvl4pPr>
      <a:lvl5pPr marL="1530546">
        <a:defRPr>
          <a:latin typeface="+mn-lt"/>
          <a:ea typeface="+mn-ea"/>
          <a:cs typeface="+mn-cs"/>
        </a:defRPr>
      </a:lvl5pPr>
      <a:lvl6pPr marL="1913180">
        <a:defRPr>
          <a:latin typeface="+mn-lt"/>
          <a:ea typeface="+mn-ea"/>
          <a:cs typeface="+mn-cs"/>
        </a:defRPr>
      </a:lvl6pPr>
      <a:lvl7pPr marL="2295819">
        <a:defRPr>
          <a:latin typeface="+mn-lt"/>
          <a:ea typeface="+mn-ea"/>
          <a:cs typeface="+mn-cs"/>
        </a:defRPr>
      </a:lvl7pPr>
      <a:lvl8pPr marL="2678454">
        <a:defRPr>
          <a:latin typeface="+mn-lt"/>
          <a:ea typeface="+mn-ea"/>
          <a:cs typeface="+mn-cs"/>
        </a:defRPr>
      </a:lvl8pPr>
      <a:lvl9pPr marL="30610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goettingen.de/de/674738.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mbudsgremium.de/13211/faq-kuenstliche-intelligenz-und-gute-wissenschaftliche-prax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ni-goettingen.de/de/686585.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32261" y="3268267"/>
            <a:ext cx="11008836" cy="1273904"/>
          </a:xfrm>
        </p:spPr>
        <p:txBody>
          <a:bodyPr/>
          <a:lstStyle/>
          <a:p>
            <a:pPr>
              <a:defRPr/>
            </a:pPr>
            <a:r>
              <a:rPr lang="de-DE" dirty="0"/>
              <a:t>KI als Assistenz in qualitativer Datenauswertung</a:t>
            </a:r>
            <a:endParaRPr dirty="0"/>
          </a:p>
        </p:txBody>
      </p:sp>
      <p:sp>
        <p:nvSpPr>
          <p:cNvPr id="3" name="Textplatzhalter 2"/>
          <p:cNvSpPr>
            <a:spLocks noGrp="1"/>
          </p:cNvSpPr>
          <p:nvPr>
            <p:ph type="body" idx="1"/>
          </p:nvPr>
        </p:nvSpPr>
        <p:spPr bwMode="auto"/>
        <p:txBody>
          <a:bodyPr/>
          <a:lstStyle/>
          <a:p>
            <a:pPr>
              <a:defRPr/>
            </a:pPr>
            <a:r>
              <a:rPr lang="de-DE" dirty="0"/>
              <a:t>KI-Learningnugget</a:t>
            </a:r>
            <a:endParaRPr dirty="0"/>
          </a:p>
        </p:txBody>
      </p:sp>
      <p:pic>
        <p:nvPicPr>
          <p:cNvPr id="8" name="Grafik 7">
            <a:extLst>
              <a:ext uri="{FF2B5EF4-FFF2-40B4-BE49-F238E27FC236}">
                <a16:creationId xmlns:a16="http://schemas.microsoft.com/office/drawing/2014/main" id="{B76836E2-D578-4D13-B762-518104E51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6047" y="6409313"/>
            <a:ext cx="1227411" cy="429442"/>
          </a:xfrm>
          <a:prstGeom prst="rect">
            <a:avLst/>
          </a:prstGeom>
        </p:spPr>
      </p:pic>
      <p:sp>
        <p:nvSpPr>
          <p:cNvPr id="6" name="Textplatzhalter 3">
            <a:extLst>
              <a:ext uri="{FF2B5EF4-FFF2-40B4-BE49-F238E27FC236}">
                <a16:creationId xmlns:a16="http://schemas.microsoft.com/office/drawing/2014/main" id="{10B991F5-88E6-43B7-8912-3BFF5D395448}"/>
              </a:ext>
            </a:extLst>
          </p:cNvPr>
          <p:cNvSpPr>
            <a:spLocks noGrp="1"/>
          </p:cNvSpPr>
          <p:nvPr>
            <p:ph type="body" sz="quarter" idx="12"/>
          </p:nvPr>
        </p:nvSpPr>
        <p:spPr bwMode="auto">
          <a:xfrm>
            <a:off x="6600850" y="73095"/>
            <a:ext cx="5140247" cy="284150"/>
          </a:xfrm>
        </p:spPr>
        <p:txBody>
          <a:bodyPr/>
          <a:lstStyle/>
          <a:p>
            <a:pPr>
              <a:defRPr/>
            </a:pPr>
            <a:r>
              <a:rPr lang="de-DE" dirty="0"/>
              <a:t>Seminar für Deutsche Philologie</a:t>
            </a:r>
          </a:p>
          <a:p>
            <a:pPr>
              <a:defRPr/>
            </a:pPr>
            <a:r>
              <a:rPr lang="de-DE" dirty="0"/>
              <a:t>Abt. Interkulturelle Germanistik </a:t>
            </a:r>
          </a:p>
          <a:p>
            <a:pPr>
              <a:defRPr/>
            </a:pPr>
            <a:r>
              <a:rPr lang="de-DE" dirty="0"/>
              <a:t>Schlüsselkompetenzbereich Interkulturelle Interaktionen</a:t>
            </a:r>
          </a:p>
        </p:txBody>
      </p:sp>
      <p:sp>
        <p:nvSpPr>
          <p:cNvPr id="7" name="Untertitel 4">
            <a:extLst>
              <a:ext uri="{FF2B5EF4-FFF2-40B4-BE49-F238E27FC236}">
                <a16:creationId xmlns:a16="http://schemas.microsoft.com/office/drawing/2014/main" id="{0BCB1AE9-BA30-4E67-8113-B8815186752C}"/>
              </a:ext>
            </a:extLst>
          </p:cNvPr>
          <p:cNvSpPr>
            <a:spLocks noGrp="1"/>
          </p:cNvSpPr>
          <p:nvPr>
            <p:ph type="subTitle" idx="4"/>
          </p:nvPr>
        </p:nvSpPr>
        <p:spPr bwMode="auto">
          <a:xfrm>
            <a:off x="852289" y="5085184"/>
            <a:ext cx="8535512" cy="369332"/>
          </a:xfrm>
        </p:spPr>
        <p:txBody>
          <a:bodyPr/>
          <a:lstStyle/>
          <a:p>
            <a:pPr>
              <a:defRPr/>
            </a:pPr>
            <a:r>
              <a:rPr lang="de-DE" dirty="0"/>
              <a:t>Dr. Melanie Brinkschulte</a:t>
            </a:r>
          </a:p>
          <a:p>
            <a:pPr>
              <a:defRPr/>
            </a:pP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67E3AE7-A502-A1F4-5EF1-85E25822EC6B}"/>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89E31561-B6F0-664D-C84D-E7CDF1F8A5F6}"/>
              </a:ext>
            </a:extLst>
          </p:cNvPr>
          <p:cNvSpPr>
            <a:spLocks noGrp="1"/>
          </p:cNvSpPr>
          <p:nvPr>
            <p:ph type="title"/>
          </p:nvPr>
        </p:nvSpPr>
        <p:spPr bwMode="auto">
          <a:xfrm>
            <a:off x="661392" y="1039716"/>
            <a:ext cx="10165696" cy="574516"/>
          </a:xfrm>
        </p:spPr>
        <p:txBody>
          <a:bodyPr/>
          <a:lstStyle/>
          <a:p>
            <a:pPr>
              <a:defRPr/>
            </a:pPr>
            <a:r>
              <a:rPr lang="de-DE" dirty="0"/>
              <a:t>6. Grenzen und Herausforderungen</a:t>
            </a:r>
            <a:endParaRPr dirty="0"/>
          </a:p>
        </p:txBody>
      </p:sp>
      <p:sp>
        <p:nvSpPr>
          <p:cNvPr id="4" name="Fußzeilenplatzhalter 3">
            <a:extLst>
              <a:ext uri="{FF2B5EF4-FFF2-40B4-BE49-F238E27FC236}">
                <a16:creationId xmlns:a16="http://schemas.microsoft.com/office/drawing/2014/main" id="{826AFE32-0C88-E6C9-8A18-B637C1165950}"/>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E21D5436-3F92-1CA0-32B3-A87BC4BDD9BA}"/>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0DF92DC4-8503-229C-776D-2921620AE0D6}"/>
              </a:ext>
            </a:extLst>
          </p:cNvPr>
          <p:cNvSpPr>
            <a:spLocks noGrp="1"/>
          </p:cNvSpPr>
          <p:nvPr>
            <p:ph type="sldNum" sz="quarter" idx="4"/>
          </p:nvPr>
        </p:nvSpPr>
        <p:spPr bwMode="auto"/>
        <p:txBody>
          <a:bodyPr/>
          <a:lstStyle/>
          <a:p>
            <a:pPr>
              <a:defRPr/>
            </a:pPr>
            <a:fld id="{B6F15528-21DE-4FAA-801E-634DDDAF4B2B}" type="slidenum">
              <a:rPr lang="de-DE"/>
              <a:t>10</a:t>
            </a:fld>
            <a:endParaRPr lang="de-DE"/>
          </a:p>
        </p:txBody>
      </p:sp>
      <p:sp>
        <p:nvSpPr>
          <p:cNvPr id="7" name="Textplatzhalter 6">
            <a:extLst>
              <a:ext uri="{FF2B5EF4-FFF2-40B4-BE49-F238E27FC236}">
                <a16:creationId xmlns:a16="http://schemas.microsoft.com/office/drawing/2014/main" id="{2C3BAB77-2049-156D-1DC2-F56570B43AD5}"/>
              </a:ext>
            </a:extLst>
          </p:cNvPr>
          <p:cNvSpPr>
            <a:spLocks noGrp="1"/>
          </p:cNvSpPr>
          <p:nvPr>
            <p:ph type="body" sz="quarter" idx="12"/>
          </p:nvPr>
        </p:nvSpPr>
        <p:spPr bwMode="auto"/>
        <p:txBody>
          <a:bodyPr/>
          <a:lstStyle/>
          <a:p>
            <a:pPr>
              <a:defRPr/>
            </a:pPr>
            <a:endParaRPr lang="de-DE"/>
          </a:p>
        </p:txBody>
      </p:sp>
      <p:sp>
        <p:nvSpPr>
          <p:cNvPr id="15" name="Text 8">
            <a:extLst>
              <a:ext uri="{FF2B5EF4-FFF2-40B4-BE49-F238E27FC236}">
                <a16:creationId xmlns:a16="http://schemas.microsoft.com/office/drawing/2014/main" id="{517BB251-E808-3D29-6367-D48278561BC9}"/>
              </a:ext>
            </a:extLst>
          </p:cNvPr>
          <p:cNvSpPr/>
          <p:nvPr/>
        </p:nvSpPr>
        <p:spPr>
          <a:xfrm>
            <a:off x="8202659" y="4580248"/>
            <a:ext cx="3538438" cy="1733550"/>
          </a:xfrm>
          <a:prstGeom prst="rect">
            <a:avLst/>
          </a:prstGeom>
          <a:noFill/>
          <a:ln/>
        </p:spPr>
        <p:txBody>
          <a:bodyPr wrap="square" lIns="0" tIns="0" rIns="0" bIns="0" rtlCol="0" anchor="t"/>
          <a:lstStyle/>
          <a:p>
            <a:pPr>
              <a:lnSpc>
                <a:spcPts val="2250"/>
              </a:lnSpc>
            </a:pPr>
            <a:endParaRPr lang="en-US" sz="1417" dirty="0">
              <a:latin typeface="Calibri" panose="020F0502020204030204" pitchFamily="34" charset="0"/>
              <a:cs typeface="Calibri" panose="020F0502020204030204" pitchFamily="34" charset="0"/>
            </a:endParaRPr>
          </a:p>
        </p:txBody>
      </p:sp>
      <p:sp>
        <p:nvSpPr>
          <p:cNvPr id="10" name="Shape 1">
            <a:extLst>
              <a:ext uri="{FF2B5EF4-FFF2-40B4-BE49-F238E27FC236}">
                <a16:creationId xmlns:a16="http://schemas.microsoft.com/office/drawing/2014/main" id="{465BF98D-229B-DB05-8D70-539E88B3885A}"/>
              </a:ext>
            </a:extLst>
          </p:cNvPr>
          <p:cNvSpPr/>
          <p:nvPr/>
        </p:nvSpPr>
        <p:spPr>
          <a:xfrm>
            <a:off x="1538776" y="1878448"/>
            <a:ext cx="6641703" cy="1008956"/>
          </a:xfrm>
          <a:prstGeom prst="roundRect">
            <a:avLst>
              <a:gd name="adj" fmla="val 20781"/>
            </a:avLst>
          </a:prstGeom>
          <a:solidFill>
            <a:srgbClr val="FFFFFF"/>
          </a:solidFill>
          <a:ln w="22860">
            <a:solidFill>
              <a:srgbClr val="BACFDD"/>
            </a:solidFill>
            <a:prstDash val="solid"/>
          </a:ln>
        </p:spPr>
      </p:sp>
      <p:sp>
        <p:nvSpPr>
          <p:cNvPr id="11" name="Shape 2">
            <a:extLst>
              <a:ext uri="{FF2B5EF4-FFF2-40B4-BE49-F238E27FC236}">
                <a16:creationId xmlns:a16="http://schemas.microsoft.com/office/drawing/2014/main" id="{E3D05027-B04A-B939-D837-A32D92192D89}"/>
              </a:ext>
            </a:extLst>
          </p:cNvPr>
          <p:cNvSpPr/>
          <p:nvPr/>
        </p:nvSpPr>
        <p:spPr>
          <a:xfrm>
            <a:off x="1557825" y="1897498"/>
            <a:ext cx="559098" cy="970856"/>
          </a:xfrm>
          <a:prstGeom prst="roundRect">
            <a:avLst>
              <a:gd name="adj" fmla="val 33413"/>
            </a:avLst>
          </a:prstGeom>
          <a:solidFill>
            <a:srgbClr val="D4E9F7"/>
          </a:solidFill>
          <a:ln/>
        </p:spPr>
      </p:sp>
      <p:pic>
        <p:nvPicPr>
          <p:cNvPr id="12" name="Image 1" descr="preencoded.png">
            <a:extLst>
              <a:ext uri="{FF2B5EF4-FFF2-40B4-BE49-F238E27FC236}">
                <a16:creationId xmlns:a16="http://schemas.microsoft.com/office/drawing/2014/main" id="{C1BA0DDC-B5CA-9839-9546-28248DBF4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9375" y="2278100"/>
            <a:ext cx="209649" cy="209649"/>
          </a:xfrm>
          <a:prstGeom prst="rect">
            <a:avLst/>
          </a:prstGeom>
        </p:spPr>
      </p:pic>
      <p:sp>
        <p:nvSpPr>
          <p:cNvPr id="13" name="Text 3">
            <a:extLst>
              <a:ext uri="{FF2B5EF4-FFF2-40B4-BE49-F238E27FC236}">
                <a16:creationId xmlns:a16="http://schemas.microsoft.com/office/drawing/2014/main" id="{61A0DCBD-03FD-E6D6-C996-951ABAC73A29}"/>
              </a:ext>
            </a:extLst>
          </p:cNvPr>
          <p:cNvSpPr/>
          <p:nvPr/>
        </p:nvSpPr>
        <p:spPr>
          <a:xfrm>
            <a:off x="2225071" y="2037197"/>
            <a:ext cx="1839218" cy="229890"/>
          </a:xfrm>
          <a:prstGeom prst="rect">
            <a:avLst/>
          </a:prstGeom>
          <a:noFill/>
          <a:ln/>
        </p:spPr>
        <p:txBody>
          <a:bodyPr wrap="none" lIns="0" tIns="0" rIns="0" bIns="0" rtlCol="0" anchor="t"/>
          <a:lstStyle/>
          <a:p>
            <a:pPr>
              <a:lnSpc>
                <a:spcPts val="1792"/>
              </a:lnSpc>
            </a:pPr>
            <a:r>
              <a:rPr lang="en-US" sz="1417" b="1" dirty="0">
                <a:solidFill>
                  <a:srgbClr val="384653"/>
                </a:solidFill>
                <a:latin typeface="Barlow Bold" pitchFamily="34" charset="0"/>
                <a:ea typeface="Barlow Bold" pitchFamily="34" charset="-122"/>
                <a:cs typeface="Barlow Bold" pitchFamily="34" charset="-120"/>
              </a:rPr>
              <a:t>Interpretationshoheit</a:t>
            </a:r>
            <a:endParaRPr lang="en-US" sz="1417" dirty="0"/>
          </a:p>
        </p:txBody>
      </p:sp>
      <p:sp>
        <p:nvSpPr>
          <p:cNvPr id="14" name="Text 4">
            <a:extLst>
              <a:ext uri="{FF2B5EF4-FFF2-40B4-BE49-F238E27FC236}">
                <a16:creationId xmlns:a16="http://schemas.microsoft.com/office/drawing/2014/main" id="{29A11141-F1BA-8063-286A-ADFB9A737312}"/>
              </a:ext>
            </a:extLst>
          </p:cNvPr>
          <p:cNvSpPr/>
          <p:nvPr/>
        </p:nvSpPr>
        <p:spPr>
          <a:xfrm>
            <a:off x="2225071" y="2331976"/>
            <a:ext cx="5796657" cy="396677"/>
          </a:xfrm>
          <a:prstGeom prst="rect">
            <a:avLst/>
          </a:prstGeom>
          <a:noFill/>
          <a:ln/>
        </p:spPr>
        <p:txBody>
          <a:bodyPr wrap="square" lIns="0" tIns="0" rIns="0" bIns="0" rtlCol="0" anchor="t"/>
          <a:lstStyle/>
          <a:p>
            <a:pPr>
              <a:lnSpc>
                <a:spcPts val="1542"/>
              </a:lnSpc>
            </a:pPr>
            <a:r>
              <a:rPr lang="en-US" sz="1083" dirty="0">
                <a:solidFill>
                  <a:srgbClr val="384653"/>
                </a:solidFill>
                <a:latin typeface="Montserrat" pitchFamily="34" charset="0"/>
                <a:ea typeface="Montserrat" pitchFamily="34" charset="-122"/>
                <a:cs typeface="Montserrat" pitchFamily="34" charset="-120"/>
              </a:rPr>
              <a:t>KI erkennt Muster – die tiefere Sinnstiftung und kontextuelle Interpretation bleibt Aufgabe der Forschenden</a:t>
            </a:r>
            <a:endParaRPr lang="en-US" sz="1083" dirty="0"/>
          </a:p>
        </p:txBody>
      </p:sp>
      <p:sp>
        <p:nvSpPr>
          <p:cNvPr id="16" name="Shape 5">
            <a:extLst>
              <a:ext uri="{FF2B5EF4-FFF2-40B4-BE49-F238E27FC236}">
                <a16:creationId xmlns:a16="http://schemas.microsoft.com/office/drawing/2014/main" id="{00A0B559-B83C-030B-99E9-9FBFA9ADD192}"/>
              </a:ext>
            </a:extLst>
          </p:cNvPr>
          <p:cNvSpPr/>
          <p:nvPr/>
        </p:nvSpPr>
        <p:spPr>
          <a:xfrm>
            <a:off x="1538776" y="2995551"/>
            <a:ext cx="6641703" cy="1008956"/>
          </a:xfrm>
          <a:prstGeom prst="roundRect">
            <a:avLst>
              <a:gd name="adj" fmla="val 20781"/>
            </a:avLst>
          </a:prstGeom>
          <a:solidFill>
            <a:srgbClr val="FFFFFF"/>
          </a:solidFill>
          <a:ln w="22860">
            <a:solidFill>
              <a:srgbClr val="BACFDD"/>
            </a:solidFill>
            <a:prstDash val="solid"/>
          </a:ln>
        </p:spPr>
      </p:sp>
      <p:sp>
        <p:nvSpPr>
          <p:cNvPr id="17" name="Shape 6">
            <a:extLst>
              <a:ext uri="{FF2B5EF4-FFF2-40B4-BE49-F238E27FC236}">
                <a16:creationId xmlns:a16="http://schemas.microsoft.com/office/drawing/2014/main" id="{56ADC04A-1400-CD10-E05C-648BA1EFBEF1}"/>
              </a:ext>
            </a:extLst>
          </p:cNvPr>
          <p:cNvSpPr/>
          <p:nvPr/>
        </p:nvSpPr>
        <p:spPr>
          <a:xfrm>
            <a:off x="1557825" y="3014601"/>
            <a:ext cx="559098" cy="970856"/>
          </a:xfrm>
          <a:prstGeom prst="roundRect">
            <a:avLst>
              <a:gd name="adj" fmla="val 33413"/>
            </a:avLst>
          </a:prstGeom>
          <a:solidFill>
            <a:srgbClr val="D4E9F7"/>
          </a:solidFill>
          <a:ln/>
        </p:spPr>
      </p:sp>
      <p:pic>
        <p:nvPicPr>
          <p:cNvPr id="18" name="Image 2" descr="preencoded.png">
            <a:extLst>
              <a:ext uri="{FF2B5EF4-FFF2-40B4-BE49-F238E27FC236}">
                <a16:creationId xmlns:a16="http://schemas.microsoft.com/office/drawing/2014/main" id="{BC987E37-8ED6-0379-4913-E99C25686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729374" y="3435375"/>
            <a:ext cx="209649" cy="209649"/>
          </a:xfrm>
          <a:prstGeom prst="rect">
            <a:avLst/>
          </a:prstGeom>
        </p:spPr>
      </p:pic>
      <p:sp>
        <p:nvSpPr>
          <p:cNvPr id="19" name="Text 7">
            <a:extLst>
              <a:ext uri="{FF2B5EF4-FFF2-40B4-BE49-F238E27FC236}">
                <a16:creationId xmlns:a16="http://schemas.microsoft.com/office/drawing/2014/main" id="{4780B791-D79C-DBDB-C881-B5D76C50099E}"/>
              </a:ext>
            </a:extLst>
          </p:cNvPr>
          <p:cNvSpPr/>
          <p:nvPr/>
        </p:nvSpPr>
        <p:spPr>
          <a:xfrm>
            <a:off x="2225071" y="3154301"/>
            <a:ext cx="1839218" cy="229890"/>
          </a:xfrm>
          <a:prstGeom prst="rect">
            <a:avLst/>
          </a:prstGeom>
          <a:noFill/>
          <a:ln/>
        </p:spPr>
        <p:txBody>
          <a:bodyPr wrap="none" lIns="0" tIns="0" rIns="0" bIns="0" rtlCol="0" anchor="t"/>
          <a:lstStyle/>
          <a:p>
            <a:pPr>
              <a:lnSpc>
                <a:spcPts val="1792"/>
              </a:lnSpc>
            </a:pPr>
            <a:r>
              <a:rPr lang="en-US" sz="1417" b="1" dirty="0">
                <a:solidFill>
                  <a:srgbClr val="384653"/>
                </a:solidFill>
                <a:latin typeface="Barlow Bold" pitchFamily="34" charset="0"/>
                <a:ea typeface="Barlow Bold" pitchFamily="34" charset="-122"/>
                <a:cs typeface="Barlow Bold" pitchFamily="34" charset="-120"/>
              </a:rPr>
              <a:t>Datenqualität</a:t>
            </a:r>
            <a:endParaRPr lang="en-US" sz="1417" dirty="0"/>
          </a:p>
        </p:txBody>
      </p:sp>
      <p:sp>
        <p:nvSpPr>
          <p:cNvPr id="21" name="Text 8">
            <a:extLst>
              <a:ext uri="{FF2B5EF4-FFF2-40B4-BE49-F238E27FC236}">
                <a16:creationId xmlns:a16="http://schemas.microsoft.com/office/drawing/2014/main" id="{0BF765FF-6276-8C91-6127-C35D527CFFB5}"/>
              </a:ext>
            </a:extLst>
          </p:cNvPr>
          <p:cNvSpPr/>
          <p:nvPr/>
        </p:nvSpPr>
        <p:spPr>
          <a:xfrm>
            <a:off x="2225071" y="3449080"/>
            <a:ext cx="5796657" cy="396677"/>
          </a:xfrm>
          <a:prstGeom prst="rect">
            <a:avLst/>
          </a:prstGeom>
          <a:noFill/>
          <a:ln/>
        </p:spPr>
        <p:txBody>
          <a:bodyPr wrap="square" lIns="0" tIns="0" rIns="0" bIns="0" rtlCol="0" anchor="t"/>
          <a:lstStyle/>
          <a:p>
            <a:pPr>
              <a:lnSpc>
                <a:spcPts val="1542"/>
              </a:lnSpc>
            </a:pPr>
            <a:r>
              <a:rPr lang="en-US" sz="1083" dirty="0">
                <a:solidFill>
                  <a:srgbClr val="384653"/>
                </a:solidFill>
                <a:latin typeface="Montserrat" pitchFamily="34" charset="0"/>
                <a:ea typeface="Montserrat" pitchFamily="34" charset="-122"/>
                <a:cs typeface="Montserrat" pitchFamily="34" charset="-120"/>
              </a:rPr>
              <a:t>„Garbage in, garbage out" – KI-Ergebnisse sind nur so valide wie die eingegebenen Rohdaten</a:t>
            </a:r>
            <a:endParaRPr lang="en-US" sz="1083" dirty="0"/>
          </a:p>
        </p:txBody>
      </p:sp>
      <p:sp>
        <p:nvSpPr>
          <p:cNvPr id="22" name="Shape 9">
            <a:extLst>
              <a:ext uri="{FF2B5EF4-FFF2-40B4-BE49-F238E27FC236}">
                <a16:creationId xmlns:a16="http://schemas.microsoft.com/office/drawing/2014/main" id="{598383EA-8308-3124-23C6-3F2D48693139}"/>
              </a:ext>
            </a:extLst>
          </p:cNvPr>
          <p:cNvSpPr/>
          <p:nvPr/>
        </p:nvSpPr>
        <p:spPr>
          <a:xfrm>
            <a:off x="1538776" y="4112655"/>
            <a:ext cx="6641703" cy="1008956"/>
          </a:xfrm>
          <a:prstGeom prst="roundRect">
            <a:avLst>
              <a:gd name="adj" fmla="val 20781"/>
            </a:avLst>
          </a:prstGeom>
          <a:solidFill>
            <a:srgbClr val="FFFFFF"/>
          </a:solidFill>
          <a:ln w="22860">
            <a:solidFill>
              <a:srgbClr val="BACFDD"/>
            </a:solidFill>
            <a:prstDash val="solid"/>
          </a:ln>
        </p:spPr>
      </p:sp>
      <p:sp>
        <p:nvSpPr>
          <p:cNvPr id="23" name="Shape 10">
            <a:extLst>
              <a:ext uri="{FF2B5EF4-FFF2-40B4-BE49-F238E27FC236}">
                <a16:creationId xmlns:a16="http://schemas.microsoft.com/office/drawing/2014/main" id="{354CD6B1-BFB2-D433-90E2-19F2EC923AC4}"/>
              </a:ext>
            </a:extLst>
          </p:cNvPr>
          <p:cNvSpPr/>
          <p:nvPr/>
        </p:nvSpPr>
        <p:spPr>
          <a:xfrm>
            <a:off x="1557825" y="4131705"/>
            <a:ext cx="559098" cy="970856"/>
          </a:xfrm>
          <a:prstGeom prst="roundRect">
            <a:avLst>
              <a:gd name="adj" fmla="val 33413"/>
            </a:avLst>
          </a:prstGeom>
          <a:solidFill>
            <a:srgbClr val="D4E9F7"/>
          </a:solidFill>
          <a:ln/>
        </p:spPr>
      </p:sp>
      <p:pic>
        <p:nvPicPr>
          <p:cNvPr id="24" name="Image 3" descr="preencoded.png">
            <a:extLst>
              <a:ext uri="{FF2B5EF4-FFF2-40B4-BE49-F238E27FC236}">
                <a16:creationId xmlns:a16="http://schemas.microsoft.com/office/drawing/2014/main" id="{A9A0A22A-3469-C027-8E37-5EEED3DF0A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32082" y="4464889"/>
            <a:ext cx="260256" cy="260256"/>
          </a:xfrm>
          <a:prstGeom prst="rect">
            <a:avLst/>
          </a:prstGeom>
        </p:spPr>
      </p:pic>
      <p:sp>
        <p:nvSpPr>
          <p:cNvPr id="25" name="Text 11">
            <a:extLst>
              <a:ext uri="{FF2B5EF4-FFF2-40B4-BE49-F238E27FC236}">
                <a16:creationId xmlns:a16="http://schemas.microsoft.com/office/drawing/2014/main" id="{1B95068C-2670-0A3E-9321-3768FD283E23}"/>
              </a:ext>
            </a:extLst>
          </p:cNvPr>
          <p:cNvSpPr/>
          <p:nvPr/>
        </p:nvSpPr>
        <p:spPr>
          <a:xfrm>
            <a:off x="2225071" y="4271405"/>
            <a:ext cx="1839218" cy="229890"/>
          </a:xfrm>
          <a:prstGeom prst="rect">
            <a:avLst/>
          </a:prstGeom>
          <a:noFill/>
          <a:ln/>
        </p:spPr>
        <p:txBody>
          <a:bodyPr wrap="none" lIns="0" tIns="0" rIns="0" bIns="0" rtlCol="0" anchor="t"/>
          <a:lstStyle/>
          <a:p>
            <a:pPr>
              <a:lnSpc>
                <a:spcPts val="1792"/>
              </a:lnSpc>
            </a:pPr>
            <a:r>
              <a:rPr lang="en-US" sz="1417" b="1" dirty="0">
                <a:solidFill>
                  <a:srgbClr val="384653"/>
                </a:solidFill>
                <a:latin typeface="Barlow Bold" pitchFamily="34" charset="0"/>
                <a:ea typeface="Barlow Bold" pitchFamily="34" charset="-122"/>
                <a:cs typeface="Barlow Bold" pitchFamily="34" charset="-120"/>
              </a:rPr>
              <a:t>Algorithmischer Bias</a:t>
            </a:r>
            <a:endParaRPr lang="en-US" sz="1417" dirty="0"/>
          </a:p>
        </p:txBody>
      </p:sp>
      <p:sp>
        <p:nvSpPr>
          <p:cNvPr id="26" name="Text 12">
            <a:extLst>
              <a:ext uri="{FF2B5EF4-FFF2-40B4-BE49-F238E27FC236}">
                <a16:creationId xmlns:a16="http://schemas.microsoft.com/office/drawing/2014/main" id="{115527E0-628F-7E95-69C3-0DC9A2DCC69F}"/>
              </a:ext>
            </a:extLst>
          </p:cNvPr>
          <p:cNvSpPr/>
          <p:nvPr/>
        </p:nvSpPr>
        <p:spPr>
          <a:xfrm>
            <a:off x="2225071" y="4566184"/>
            <a:ext cx="5796657" cy="396677"/>
          </a:xfrm>
          <a:prstGeom prst="rect">
            <a:avLst/>
          </a:prstGeom>
          <a:noFill/>
          <a:ln/>
        </p:spPr>
        <p:txBody>
          <a:bodyPr wrap="square" lIns="0" tIns="0" rIns="0" bIns="0" rtlCol="0" anchor="t"/>
          <a:lstStyle/>
          <a:p>
            <a:pPr>
              <a:lnSpc>
                <a:spcPts val="1542"/>
              </a:lnSpc>
            </a:pPr>
            <a:r>
              <a:rPr lang="en-US" sz="1083" dirty="0">
                <a:solidFill>
                  <a:srgbClr val="384653"/>
                </a:solidFill>
                <a:latin typeface="Montserrat" pitchFamily="34" charset="0"/>
                <a:ea typeface="Montserrat" pitchFamily="34" charset="-122"/>
                <a:cs typeface="Montserrat" pitchFamily="34" charset="-120"/>
              </a:rPr>
              <a:t>KI kann bestehende Vorurteile aus Trainingsdaten widerspiegeln und in der Analyse verstärken</a:t>
            </a:r>
            <a:endParaRPr lang="en-US" sz="1083" dirty="0"/>
          </a:p>
        </p:txBody>
      </p:sp>
      <p:sp>
        <p:nvSpPr>
          <p:cNvPr id="27" name="Shape 13">
            <a:extLst>
              <a:ext uri="{FF2B5EF4-FFF2-40B4-BE49-F238E27FC236}">
                <a16:creationId xmlns:a16="http://schemas.microsoft.com/office/drawing/2014/main" id="{26F85933-9826-CAC0-1FCE-ED0EC0588D59}"/>
              </a:ext>
            </a:extLst>
          </p:cNvPr>
          <p:cNvSpPr/>
          <p:nvPr/>
        </p:nvSpPr>
        <p:spPr>
          <a:xfrm>
            <a:off x="1538776" y="5229759"/>
            <a:ext cx="6641703" cy="1008956"/>
          </a:xfrm>
          <a:prstGeom prst="roundRect">
            <a:avLst>
              <a:gd name="adj" fmla="val 20781"/>
            </a:avLst>
          </a:prstGeom>
          <a:solidFill>
            <a:srgbClr val="FFFFFF"/>
          </a:solidFill>
          <a:ln w="22860">
            <a:solidFill>
              <a:srgbClr val="BACFDD"/>
            </a:solidFill>
            <a:prstDash val="solid"/>
          </a:ln>
        </p:spPr>
      </p:sp>
      <p:sp>
        <p:nvSpPr>
          <p:cNvPr id="28" name="Shape 14">
            <a:extLst>
              <a:ext uri="{FF2B5EF4-FFF2-40B4-BE49-F238E27FC236}">
                <a16:creationId xmlns:a16="http://schemas.microsoft.com/office/drawing/2014/main" id="{C52C99C5-DBD5-C8EA-7B18-AC566E45A23D}"/>
              </a:ext>
            </a:extLst>
          </p:cNvPr>
          <p:cNvSpPr/>
          <p:nvPr/>
        </p:nvSpPr>
        <p:spPr>
          <a:xfrm>
            <a:off x="1557825" y="5248809"/>
            <a:ext cx="559098" cy="970856"/>
          </a:xfrm>
          <a:prstGeom prst="roundRect">
            <a:avLst>
              <a:gd name="adj" fmla="val 33413"/>
            </a:avLst>
          </a:prstGeom>
          <a:solidFill>
            <a:srgbClr val="D4E9F7"/>
          </a:solidFill>
          <a:ln/>
        </p:spPr>
      </p:sp>
      <p:pic>
        <p:nvPicPr>
          <p:cNvPr id="29" name="Image 4" descr="preencoded.png">
            <a:extLst>
              <a:ext uri="{FF2B5EF4-FFF2-40B4-BE49-F238E27FC236}">
                <a16:creationId xmlns:a16="http://schemas.microsoft.com/office/drawing/2014/main" id="{574364B5-3D56-7C07-D561-F1906802FD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0172" y="5585106"/>
            <a:ext cx="292166" cy="292166"/>
          </a:xfrm>
          <a:prstGeom prst="rect">
            <a:avLst/>
          </a:prstGeom>
        </p:spPr>
      </p:pic>
      <p:sp>
        <p:nvSpPr>
          <p:cNvPr id="30" name="Text 15">
            <a:extLst>
              <a:ext uri="{FF2B5EF4-FFF2-40B4-BE49-F238E27FC236}">
                <a16:creationId xmlns:a16="http://schemas.microsoft.com/office/drawing/2014/main" id="{BB059991-296A-B8FA-556D-A2C21BB2992A}"/>
              </a:ext>
            </a:extLst>
          </p:cNvPr>
          <p:cNvSpPr/>
          <p:nvPr/>
        </p:nvSpPr>
        <p:spPr>
          <a:xfrm>
            <a:off x="2225071" y="5388509"/>
            <a:ext cx="1839218" cy="229890"/>
          </a:xfrm>
          <a:prstGeom prst="rect">
            <a:avLst/>
          </a:prstGeom>
          <a:noFill/>
          <a:ln/>
        </p:spPr>
        <p:txBody>
          <a:bodyPr wrap="none" lIns="0" tIns="0" rIns="0" bIns="0" rtlCol="0" anchor="t"/>
          <a:lstStyle/>
          <a:p>
            <a:pPr>
              <a:lnSpc>
                <a:spcPts val="1792"/>
              </a:lnSpc>
            </a:pPr>
            <a:r>
              <a:rPr lang="en-US" sz="1417" b="1" dirty="0">
                <a:solidFill>
                  <a:srgbClr val="384653"/>
                </a:solidFill>
                <a:latin typeface="Barlow Bold" pitchFamily="34" charset="0"/>
                <a:ea typeface="Barlow Bold" pitchFamily="34" charset="-122"/>
                <a:cs typeface="Barlow Bold" pitchFamily="34" charset="-120"/>
              </a:rPr>
              <a:t>Datenschutz &amp; DSGVO</a:t>
            </a:r>
            <a:endParaRPr lang="en-US" sz="1417" dirty="0"/>
          </a:p>
        </p:txBody>
      </p:sp>
      <p:sp>
        <p:nvSpPr>
          <p:cNvPr id="31" name="Text 16">
            <a:extLst>
              <a:ext uri="{FF2B5EF4-FFF2-40B4-BE49-F238E27FC236}">
                <a16:creationId xmlns:a16="http://schemas.microsoft.com/office/drawing/2014/main" id="{C3247B1D-099C-4087-CE9A-A7B17B8A03A4}"/>
              </a:ext>
            </a:extLst>
          </p:cNvPr>
          <p:cNvSpPr/>
          <p:nvPr/>
        </p:nvSpPr>
        <p:spPr>
          <a:xfrm>
            <a:off x="2225071" y="5683287"/>
            <a:ext cx="5796657" cy="396677"/>
          </a:xfrm>
          <a:prstGeom prst="rect">
            <a:avLst/>
          </a:prstGeom>
          <a:noFill/>
          <a:ln/>
        </p:spPr>
        <p:txBody>
          <a:bodyPr wrap="square" lIns="0" tIns="0" rIns="0" bIns="0" rtlCol="0" anchor="t"/>
          <a:lstStyle/>
          <a:p>
            <a:pPr>
              <a:lnSpc>
                <a:spcPts val="1542"/>
              </a:lnSpc>
            </a:pPr>
            <a:r>
              <a:rPr lang="en-US" sz="1083" dirty="0">
                <a:solidFill>
                  <a:srgbClr val="384653"/>
                </a:solidFill>
                <a:latin typeface="Montserrat" pitchFamily="34" charset="0"/>
                <a:ea typeface="Montserrat" pitchFamily="34" charset="-122"/>
                <a:cs typeface="Montserrat" pitchFamily="34" charset="-120"/>
              </a:rPr>
              <a:t>Sicherstellung eines verantwortungsvollen Umgangs mit sensiblen Forschungsdaten ist unerlässlich</a:t>
            </a:r>
            <a:endParaRPr lang="en-US" sz="1083" dirty="0"/>
          </a:p>
        </p:txBody>
      </p:sp>
    </p:spTree>
    <p:extLst>
      <p:ext uri="{BB962C8B-B14F-4D97-AF65-F5344CB8AC3E}">
        <p14:creationId xmlns:p14="http://schemas.microsoft.com/office/powerpoint/2010/main" val="300737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7142692-DD91-F56A-CDEE-8BA2E8FD3B4A}"/>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0550A1AC-1D1D-7591-F824-0D2880D9E20D}"/>
              </a:ext>
            </a:extLst>
          </p:cNvPr>
          <p:cNvSpPr>
            <a:spLocks noGrp="1"/>
          </p:cNvSpPr>
          <p:nvPr>
            <p:ph type="title"/>
          </p:nvPr>
        </p:nvSpPr>
        <p:spPr bwMode="auto">
          <a:xfrm>
            <a:off x="661392" y="1039716"/>
            <a:ext cx="10165696" cy="574516"/>
          </a:xfrm>
        </p:spPr>
        <p:txBody>
          <a:bodyPr/>
          <a:lstStyle/>
          <a:p>
            <a:pPr>
              <a:defRPr/>
            </a:pPr>
            <a:r>
              <a:rPr lang="de-DE" dirty="0"/>
              <a:t>6. Grenzen und Herausforderungen</a:t>
            </a:r>
            <a:endParaRPr dirty="0"/>
          </a:p>
        </p:txBody>
      </p:sp>
      <p:sp>
        <p:nvSpPr>
          <p:cNvPr id="4" name="Fußzeilenplatzhalter 3">
            <a:extLst>
              <a:ext uri="{FF2B5EF4-FFF2-40B4-BE49-F238E27FC236}">
                <a16:creationId xmlns:a16="http://schemas.microsoft.com/office/drawing/2014/main" id="{E4A38D2A-BCC9-7858-AED1-83D579EA039C}"/>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9E3921C7-517A-BD8F-245A-78ACA035383F}"/>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E34D90F2-5649-12C3-2A12-DC9330184286}"/>
              </a:ext>
            </a:extLst>
          </p:cNvPr>
          <p:cNvSpPr>
            <a:spLocks noGrp="1"/>
          </p:cNvSpPr>
          <p:nvPr>
            <p:ph type="sldNum" sz="quarter" idx="4"/>
          </p:nvPr>
        </p:nvSpPr>
        <p:spPr bwMode="auto"/>
        <p:txBody>
          <a:bodyPr/>
          <a:lstStyle/>
          <a:p>
            <a:pPr>
              <a:defRPr/>
            </a:pPr>
            <a:fld id="{B6F15528-21DE-4FAA-801E-634DDDAF4B2B}" type="slidenum">
              <a:rPr lang="de-DE"/>
              <a:t>11</a:t>
            </a:fld>
            <a:endParaRPr lang="de-DE"/>
          </a:p>
        </p:txBody>
      </p:sp>
      <p:sp>
        <p:nvSpPr>
          <p:cNvPr id="7" name="Textplatzhalter 6">
            <a:extLst>
              <a:ext uri="{FF2B5EF4-FFF2-40B4-BE49-F238E27FC236}">
                <a16:creationId xmlns:a16="http://schemas.microsoft.com/office/drawing/2014/main" id="{FCC8D23D-BED2-6082-2590-30989519BB17}"/>
              </a:ext>
            </a:extLst>
          </p:cNvPr>
          <p:cNvSpPr>
            <a:spLocks noGrp="1"/>
          </p:cNvSpPr>
          <p:nvPr>
            <p:ph type="body" sz="quarter" idx="12"/>
          </p:nvPr>
        </p:nvSpPr>
        <p:spPr bwMode="auto"/>
        <p:txBody>
          <a:bodyPr/>
          <a:lstStyle/>
          <a:p>
            <a:pPr>
              <a:defRPr/>
            </a:pPr>
            <a:endParaRPr lang="de-DE"/>
          </a:p>
        </p:txBody>
      </p:sp>
      <p:sp>
        <p:nvSpPr>
          <p:cNvPr id="15" name="Text 8">
            <a:extLst>
              <a:ext uri="{FF2B5EF4-FFF2-40B4-BE49-F238E27FC236}">
                <a16:creationId xmlns:a16="http://schemas.microsoft.com/office/drawing/2014/main" id="{F4D1B274-E302-2AFD-4EDA-791B64FFA253}"/>
              </a:ext>
            </a:extLst>
          </p:cNvPr>
          <p:cNvSpPr/>
          <p:nvPr/>
        </p:nvSpPr>
        <p:spPr>
          <a:xfrm>
            <a:off x="8202659" y="4580248"/>
            <a:ext cx="3538438" cy="1733550"/>
          </a:xfrm>
          <a:prstGeom prst="rect">
            <a:avLst/>
          </a:prstGeom>
          <a:noFill/>
          <a:ln/>
        </p:spPr>
        <p:txBody>
          <a:bodyPr wrap="square" lIns="0" tIns="0" rIns="0" bIns="0" rtlCol="0" anchor="t"/>
          <a:lstStyle/>
          <a:p>
            <a:pPr>
              <a:lnSpc>
                <a:spcPts val="2250"/>
              </a:lnSpc>
            </a:pPr>
            <a:endParaRPr lang="en-US" sz="1417" dirty="0">
              <a:latin typeface="Calibri" panose="020F0502020204030204" pitchFamily="34" charset="0"/>
              <a:cs typeface="Calibri" panose="020F0502020204030204" pitchFamily="34" charset="0"/>
            </a:endParaRPr>
          </a:p>
        </p:txBody>
      </p:sp>
      <p:pic>
        <p:nvPicPr>
          <p:cNvPr id="3" name="Image 1" descr="preencoded.png">
            <a:extLst>
              <a:ext uri="{FF2B5EF4-FFF2-40B4-BE49-F238E27FC236}">
                <a16:creationId xmlns:a16="http://schemas.microsoft.com/office/drawing/2014/main" id="{7A07C1F3-AF11-3D46-6198-195EF87FA578}"/>
              </a:ext>
            </a:extLst>
          </p:cNvPr>
          <p:cNvPicPr>
            <a:picLocks noChangeAspect="1"/>
          </p:cNvPicPr>
          <p:nvPr/>
        </p:nvPicPr>
        <p:blipFill>
          <a:blip r:embed="rId3"/>
          <a:stretch>
            <a:fillRect/>
          </a:stretch>
        </p:blipFill>
        <p:spPr>
          <a:xfrm>
            <a:off x="4224586" y="2492896"/>
            <a:ext cx="3447951" cy="3447951"/>
          </a:xfrm>
          <a:prstGeom prst="rect">
            <a:avLst/>
          </a:prstGeom>
        </p:spPr>
      </p:pic>
      <p:sp>
        <p:nvSpPr>
          <p:cNvPr id="8" name="Text 1">
            <a:extLst>
              <a:ext uri="{FF2B5EF4-FFF2-40B4-BE49-F238E27FC236}">
                <a16:creationId xmlns:a16="http://schemas.microsoft.com/office/drawing/2014/main" id="{034FFD8E-C0BC-67A6-37D1-6B67A1954DF4}"/>
              </a:ext>
            </a:extLst>
          </p:cNvPr>
          <p:cNvSpPr/>
          <p:nvPr/>
        </p:nvSpPr>
        <p:spPr>
          <a:xfrm>
            <a:off x="1272258" y="1858260"/>
            <a:ext cx="1475482" cy="161528"/>
          </a:xfrm>
          <a:prstGeom prst="rect">
            <a:avLst/>
          </a:prstGeom>
          <a:noFill/>
          <a:ln/>
        </p:spPr>
        <p:txBody>
          <a:bodyPr wrap="none" lIns="0" tIns="0" rIns="0" bIns="0" rtlCol="0" anchor="t"/>
          <a:lstStyle/>
          <a:p>
            <a:pPr>
              <a:lnSpc>
                <a:spcPts val="1250"/>
              </a:lnSpc>
            </a:pPr>
            <a:r>
              <a:rPr lang="en-US" sz="2000" b="1" dirty="0">
                <a:solidFill>
                  <a:srgbClr val="2E3C4E"/>
                </a:solidFill>
                <a:ea typeface="Barlow Bold" pitchFamily="34" charset="-122"/>
                <a:cs typeface="Barlow Bold" pitchFamily="34" charset="-120"/>
              </a:rPr>
              <a:t>Drei kritische Risikofelder</a:t>
            </a:r>
            <a:endParaRPr lang="en-US" sz="2000" dirty="0"/>
          </a:p>
        </p:txBody>
      </p:sp>
      <p:sp>
        <p:nvSpPr>
          <p:cNvPr id="9" name="Text 2">
            <a:extLst>
              <a:ext uri="{FF2B5EF4-FFF2-40B4-BE49-F238E27FC236}">
                <a16:creationId xmlns:a16="http://schemas.microsoft.com/office/drawing/2014/main" id="{340B037D-20D9-694A-692B-D29953E7E196}"/>
              </a:ext>
            </a:extLst>
          </p:cNvPr>
          <p:cNvSpPr/>
          <p:nvPr/>
        </p:nvSpPr>
        <p:spPr>
          <a:xfrm>
            <a:off x="5744240" y="2314463"/>
            <a:ext cx="5836674" cy="363736"/>
          </a:xfrm>
          <a:prstGeom prst="rect">
            <a:avLst/>
          </a:prstGeom>
          <a:noFill/>
          <a:ln/>
        </p:spPr>
        <p:txBody>
          <a:bodyPr wrap="square" lIns="0" tIns="0" rIns="0" bIns="0" rtlCol="0" anchor="t"/>
          <a:lstStyle/>
          <a:p>
            <a:r>
              <a:rPr lang="en-US" sz="2000" dirty="0">
                <a:solidFill>
                  <a:srgbClr val="384653"/>
                </a:solidFill>
                <a:ea typeface="Montserrat" pitchFamily="34" charset="-122"/>
                <a:cs typeface="Montserrat" pitchFamily="34" charset="-120"/>
              </a:rPr>
              <a:t>1. </a:t>
            </a:r>
            <a:r>
              <a:rPr lang="de-DE" sz="2000" b="1" dirty="0">
                <a:solidFill>
                  <a:srgbClr val="384653"/>
                </a:solidFill>
                <a:ea typeface="Montserrat" pitchFamily="34" charset="-122"/>
                <a:cs typeface="Montserrat" pitchFamily="34" charset="-120"/>
              </a:rPr>
              <a:t>Übermäßiges</a:t>
            </a:r>
            <a:r>
              <a:rPr lang="en-US" sz="2000" b="1" dirty="0">
                <a:solidFill>
                  <a:srgbClr val="384653"/>
                </a:solidFill>
                <a:ea typeface="Montserrat" pitchFamily="34" charset="-122"/>
                <a:cs typeface="Montserrat" pitchFamily="34" charset="-120"/>
              </a:rPr>
              <a:t> Vertrauen</a:t>
            </a:r>
            <a:r>
              <a:rPr lang="en-US" sz="2000" dirty="0">
                <a:solidFill>
                  <a:srgbClr val="384653"/>
                </a:solidFill>
                <a:ea typeface="Montserrat" pitchFamily="34" charset="-122"/>
                <a:cs typeface="Montserrat" pitchFamily="34" charset="-120"/>
              </a:rPr>
              <a:t> in KI-Ergebnisse kann dazu führen, dass kritische Reflexion vernachlässigt wird – ein zentrales methodisches Risiko.</a:t>
            </a:r>
            <a:endParaRPr lang="en-US" sz="2000" dirty="0"/>
          </a:p>
        </p:txBody>
      </p:sp>
      <p:sp>
        <p:nvSpPr>
          <p:cNvPr id="20" name="Text 3">
            <a:extLst>
              <a:ext uri="{FF2B5EF4-FFF2-40B4-BE49-F238E27FC236}">
                <a16:creationId xmlns:a16="http://schemas.microsoft.com/office/drawing/2014/main" id="{DED428CF-932C-1BCD-06C1-26A7B676FA83}"/>
              </a:ext>
            </a:extLst>
          </p:cNvPr>
          <p:cNvSpPr/>
          <p:nvPr/>
        </p:nvSpPr>
        <p:spPr>
          <a:xfrm>
            <a:off x="5712715" y="3383333"/>
            <a:ext cx="5856687" cy="173530"/>
          </a:xfrm>
          <a:prstGeom prst="rect">
            <a:avLst/>
          </a:prstGeom>
          <a:noFill/>
          <a:ln/>
        </p:spPr>
        <p:txBody>
          <a:bodyPr wrap="square" lIns="0" tIns="0" rIns="0" bIns="0" rtlCol="0" anchor="t"/>
          <a:lstStyle/>
          <a:p>
            <a:r>
              <a:rPr lang="en-US" sz="2000" dirty="0">
                <a:solidFill>
                  <a:srgbClr val="384653"/>
                </a:solidFill>
                <a:ea typeface="Montserrat" pitchFamily="34" charset="-122"/>
                <a:cs typeface="Montserrat" pitchFamily="34" charset="-120"/>
              </a:rPr>
              <a:t>2. Das </a:t>
            </a:r>
            <a:r>
              <a:rPr lang="en-US" sz="2000" b="1" dirty="0">
                <a:solidFill>
                  <a:srgbClr val="384653"/>
                </a:solidFill>
                <a:ea typeface="Montserrat" pitchFamily="34" charset="-122"/>
                <a:cs typeface="Montserrat" pitchFamily="34" charset="-120"/>
              </a:rPr>
              <a:t>Black-Box-Problem</a:t>
            </a:r>
            <a:r>
              <a:rPr lang="en-US" sz="2000" dirty="0">
                <a:solidFill>
                  <a:srgbClr val="384653"/>
                </a:solidFill>
                <a:ea typeface="Montserrat" pitchFamily="34" charset="-122"/>
                <a:cs typeface="Montserrat" pitchFamily="34" charset="-120"/>
              </a:rPr>
              <a:t> erschwert die wissenschaftliche Nachvollziehbarkeit: Wie genau kommt die KI zu ihren Schlussfolgerungen?</a:t>
            </a:r>
            <a:endParaRPr lang="en-US" sz="2000" dirty="0"/>
          </a:p>
        </p:txBody>
      </p:sp>
      <p:sp>
        <p:nvSpPr>
          <p:cNvPr id="32" name="Text 4">
            <a:extLst>
              <a:ext uri="{FF2B5EF4-FFF2-40B4-BE49-F238E27FC236}">
                <a16:creationId xmlns:a16="http://schemas.microsoft.com/office/drawing/2014/main" id="{A4979BEF-39BA-9F8E-2EA8-CA5EC1B36E69}"/>
              </a:ext>
            </a:extLst>
          </p:cNvPr>
          <p:cNvSpPr/>
          <p:nvPr/>
        </p:nvSpPr>
        <p:spPr>
          <a:xfrm>
            <a:off x="5744240" y="4646625"/>
            <a:ext cx="5825162" cy="657973"/>
          </a:xfrm>
          <a:prstGeom prst="rect">
            <a:avLst/>
          </a:prstGeom>
          <a:noFill/>
          <a:ln/>
        </p:spPr>
        <p:txBody>
          <a:bodyPr wrap="square" lIns="0" tIns="0" rIns="0" bIns="0" rtlCol="0" anchor="t"/>
          <a:lstStyle/>
          <a:p>
            <a:r>
              <a:rPr lang="en-US" sz="2000" dirty="0">
                <a:solidFill>
                  <a:srgbClr val="384653"/>
                </a:solidFill>
                <a:ea typeface="Montserrat" pitchFamily="34" charset="-122"/>
                <a:cs typeface="Montserrat" pitchFamily="34" charset="-120"/>
              </a:rPr>
              <a:t>3. </a:t>
            </a:r>
            <a:r>
              <a:rPr lang="de-DE" sz="2000" dirty="0">
                <a:solidFill>
                  <a:srgbClr val="384653"/>
                </a:solidFill>
                <a:ea typeface="Montserrat" pitchFamily="34" charset="-122"/>
                <a:cs typeface="Montserrat" pitchFamily="34" charset="-120"/>
              </a:rPr>
              <a:t>Schließlich</a:t>
            </a:r>
            <a:r>
              <a:rPr lang="en-US" sz="2000" dirty="0">
                <a:solidFill>
                  <a:srgbClr val="384653"/>
                </a:solidFill>
                <a:ea typeface="Montserrat" pitchFamily="34" charset="-122"/>
                <a:cs typeface="Montserrat" pitchFamily="34" charset="-120"/>
              </a:rPr>
              <a:t> droht der </a:t>
            </a:r>
            <a:r>
              <a:rPr lang="de-DE" sz="2000" b="1" dirty="0">
                <a:solidFill>
                  <a:srgbClr val="384653"/>
                </a:solidFill>
                <a:ea typeface="Montserrat" pitchFamily="34" charset="-122"/>
                <a:cs typeface="Montserrat" pitchFamily="34" charset="-120"/>
              </a:rPr>
              <a:t>Verlust</a:t>
            </a:r>
            <a:r>
              <a:rPr lang="en-US" sz="2000" b="1" dirty="0">
                <a:solidFill>
                  <a:srgbClr val="384653"/>
                </a:solidFill>
                <a:ea typeface="Montserrat" pitchFamily="34" charset="-122"/>
                <a:cs typeface="Montserrat" pitchFamily="34" charset="-120"/>
              </a:rPr>
              <a:t> </a:t>
            </a:r>
            <a:r>
              <a:rPr lang="de-DE" sz="2000" b="1" dirty="0">
                <a:solidFill>
                  <a:srgbClr val="384653"/>
                </a:solidFill>
                <a:ea typeface="Montserrat" pitchFamily="34" charset="-122"/>
                <a:cs typeface="Montserrat" pitchFamily="34" charset="-120"/>
              </a:rPr>
              <a:t>interaktiver</a:t>
            </a:r>
            <a:r>
              <a:rPr lang="en-US" sz="2000" b="1" dirty="0">
                <a:solidFill>
                  <a:srgbClr val="384653"/>
                </a:solidFill>
                <a:ea typeface="Montserrat" pitchFamily="34" charset="-122"/>
                <a:cs typeface="Montserrat" pitchFamily="34" charset="-120"/>
              </a:rPr>
              <a:t> Nuancen</a:t>
            </a:r>
            <a:r>
              <a:rPr lang="en-US" sz="2000" dirty="0">
                <a:solidFill>
                  <a:srgbClr val="384653"/>
                </a:solidFill>
                <a:ea typeface="Montserrat" pitchFamily="34" charset="-122"/>
                <a:cs typeface="Montserrat" pitchFamily="34" charset="-120"/>
              </a:rPr>
              <a:t>: Ironie, kulturelle Einbettung und subtile Bedeutungsebenen bleiben für KI oft unsichtbar.</a:t>
            </a:r>
            <a:endParaRPr lang="en-US" sz="2000" dirty="0"/>
          </a:p>
        </p:txBody>
      </p:sp>
      <p:pic>
        <p:nvPicPr>
          <p:cNvPr id="33" name="Image 0" descr="preencoded.png">
            <a:extLst>
              <a:ext uri="{FF2B5EF4-FFF2-40B4-BE49-F238E27FC236}">
                <a16:creationId xmlns:a16="http://schemas.microsoft.com/office/drawing/2014/main" id="{35A9211D-31D9-A72B-F067-31BD3E793662}"/>
              </a:ext>
            </a:extLst>
          </p:cNvPr>
          <p:cNvPicPr>
            <a:picLocks noChangeAspect="1"/>
          </p:cNvPicPr>
          <p:nvPr/>
        </p:nvPicPr>
        <p:blipFill>
          <a:blip r:embed="rId4"/>
          <a:stretch>
            <a:fillRect/>
          </a:stretch>
        </p:blipFill>
        <p:spPr>
          <a:xfrm>
            <a:off x="1272965" y="2332477"/>
            <a:ext cx="3447951" cy="3447951"/>
          </a:xfrm>
          <a:prstGeom prst="rect">
            <a:avLst/>
          </a:prstGeom>
        </p:spPr>
      </p:pic>
    </p:spTree>
    <p:extLst>
      <p:ext uri="{BB962C8B-B14F-4D97-AF65-F5344CB8AC3E}">
        <p14:creationId xmlns:p14="http://schemas.microsoft.com/office/powerpoint/2010/main" val="381210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F865E80-AC87-2838-38B3-4D248E6A8A1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7372D4E2-D795-3BA6-5727-6DA49B724CBE}"/>
              </a:ext>
            </a:extLst>
          </p:cNvPr>
          <p:cNvSpPr>
            <a:spLocks noGrp="1"/>
          </p:cNvSpPr>
          <p:nvPr>
            <p:ph type="title"/>
          </p:nvPr>
        </p:nvSpPr>
        <p:spPr bwMode="auto"/>
        <p:txBody>
          <a:bodyPr/>
          <a:lstStyle/>
          <a:p>
            <a:pPr>
              <a:defRPr/>
            </a:pPr>
            <a:r>
              <a:rPr lang="de-DE" dirty="0"/>
              <a:t>7. Fazit</a:t>
            </a:r>
            <a:endParaRPr dirty="0"/>
          </a:p>
        </p:txBody>
      </p:sp>
      <p:sp>
        <p:nvSpPr>
          <p:cNvPr id="10" name="Textplatzhalter 9">
            <a:extLst>
              <a:ext uri="{FF2B5EF4-FFF2-40B4-BE49-F238E27FC236}">
                <a16:creationId xmlns:a16="http://schemas.microsoft.com/office/drawing/2014/main" id="{571D4201-3521-34C8-4F2A-2D23A5A69780}"/>
              </a:ext>
            </a:extLst>
          </p:cNvPr>
          <p:cNvSpPr>
            <a:spLocks noGrp="1"/>
          </p:cNvSpPr>
          <p:nvPr>
            <p:ph type="body" idx="1"/>
          </p:nvPr>
        </p:nvSpPr>
        <p:spPr/>
        <p:txBody>
          <a:bodyPr/>
          <a:lstStyle/>
          <a:p>
            <a:endParaRPr lang="de-DE" dirty="0"/>
          </a:p>
        </p:txBody>
      </p:sp>
      <p:sp>
        <p:nvSpPr>
          <p:cNvPr id="11" name="Textplatzhalter 10">
            <a:extLst>
              <a:ext uri="{FF2B5EF4-FFF2-40B4-BE49-F238E27FC236}">
                <a16:creationId xmlns:a16="http://schemas.microsoft.com/office/drawing/2014/main" id="{C95D2ED7-3FB4-6E57-ADCF-9C38141DD176}"/>
              </a:ext>
            </a:extLst>
          </p:cNvPr>
          <p:cNvSpPr>
            <a:spLocks noGrp="1"/>
          </p:cNvSpPr>
          <p:nvPr>
            <p:ph type="body" sz="quarter" idx="12"/>
          </p:nvPr>
        </p:nvSpPr>
        <p:spPr/>
        <p:txBody>
          <a:bodyPr/>
          <a:lstStyle/>
          <a:p>
            <a:endParaRPr lang="de-DE"/>
          </a:p>
        </p:txBody>
      </p:sp>
      <p:sp>
        <p:nvSpPr>
          <p:cNvPr id="4" name="Fußzeilenplatzhalter 3">
            <a:extLst>
              <a:ext uri="{FF2B5EF4-FFF2-40B4-BE49-F238E27FC236}">
                <a16:creationId xmlns:a16="http://schemas.microsoft.com/office/drawing/2014/main" id="{DDB84D71-63D9-010B-94A7-78539D93CFB5}"/>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AAC5D163-7E75-BB90-B44D-7E52E5C6D197}"/>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CD9E3E38-9659-4EE8-3A9C-5E2D87C45083}"/>
              </a:ext>
            </a:extLst>
          </p:cNvPr>
          <p:cNvSpPr>
            <a:spLocks noGrp="1"/>
          </p:cNvSpPr>
          <p:nvPr>
            <p:ph type="sldNum" sz="quarter" idx="4"/>
          </p:nvPr>
        </p:nvSpPr>
        <p:spPr bwMode="auto"/>
        <p:txBody>
          <a:bodyPr/>
          <a:lstStyle/>
          <a:p>
            <a:pPr>
              <a:defRPr/>
            </a:pPr>
            <a:fld id="{B6F15528-21DE-4FAA-801E-634DDDAF4B2B}" type="slidenum">
              <a:rPr lang="de-DE"/>
              <a:t>12</a:t>
            </a:fld>
            <a:endParaRPr lang="de-DE"/>
          </a:p>
        </p:txBody>
      </p:sp>
      <p:sp>
        <p:nvSpPr>
          <p:cNvPr id="15" name="Text 8">
            <a:extLst>
              <a:ext uri="{FF2B5EF4-FFF2-40B4-BE49-F238E27FC236}">
                <a16:creationId xmlns:a16="http://schemas.microsoft.com/office/drawing/2014/main" id="{06E5DE00-4725-1C15-26CC-8AF7AD583A2E}"/>
              </a:ext>
            </a:extLst>
          </p:cNvPr>
          <p:cNvSpPr/>
          <p:nvPr/>
        </p:nvSpPr>
        <p:spPr>
          <a:xfrm>
            <a:off x="8202659" y="4580248"/>
            <a:ext cx="3538438" cy="1733550"/>
          </a:xfrm>
          <a:prstGeom prst="rect">
            <a:avLst/>
          </a:prstGeom>
          <a:noFill/>
          <a:ln/>
        </p:spPr>
        <p:txBody>
          <a:bodyPr wrap="square" lIns="0" tIns="0" rIns="0" bIns="0" rtlCol="0" anchor="t"/>
          <a:lstStyle/>
          <a:p>
            <a:pPr>
              <a:lnSpc>
                <a:spcPts val="2250"/>
              </a:lnSpc>
            </a:pPr>
            <a:endParaRPr lang="en-US" sz="1417" dirty="0">
              <a:latin typeface="Calibri" panose="020F0502020204030204" pitchFamily="34" charset="0"/>
              <a:cs typeface="Calibri" panose="020F0502020204030204" pitchFamily="34" charset="0"/>
            </a:endParaRPr>
          </a:p>
        </p:txBody>
      </p:sp>
      <p:pic>
        <p:nvPicPr>
          <p:cNvPr id="3" name="Image 1" descr="preencoded.png">
            <a:extLst>
              <a:ext uri="{FF2B5EF4-FFF2-40B4-BE49-F238E27FC236}">
                <a16:creationId xmlns:a16="http://schemas.microsoft.com/office/drawing/2014/main" id="{D3BF9551-30BA-DC5B-DC62-57A934C1FAB4}"/>
              </a:ext>
            </a:extLst>
          </p:cNvPr>
          <p:cNvPicPr>
            <a:picLocks noChangeAspect="1"/>
          </p:cNvPicPr>
          <p:nvPr/>
        </p:nvPicPr>
        <p:blipFill>
          <a:blip r:embed="rId3"/>
          <a:stretch>
            <a:fillRect/>
          </a:stretch>
        </p:blipFill>
        <p:spPr>
          <a:xfrm>
            <a:off x="4224586" y="2492896"/>
            <a:ext cx="3447951" cy="3447951"/>
          </a:xfrm>
          <a:prstGeom prst="rect">
            <a:avLst/>
          </a:prstGeom>
        </p:spPr>
      </p:pic>
      <p:sp>
        <p:nvSpPr>
          <p:cNvPr id="13" name="Text 3">
            <a:extLst>
              <a:ext uri="{FF2B5EF4-FFF2-40B4-BE49-F238E27FC236}">
                <a16:creationId xmlns:a16="http://schemas.microsoft.com/office/drawing/2014/main" id="{7888C727-B3D0-2442-83BD-8C1DFAFD4AAA}"/>
              </a:ext>
            </a:extLst>
          </p:cNvPr>
          <p:cNvSpPr/>
          <p:nvPr/>
        </p:nvSpPr>
        <p:spPr>
          <a:xfrm>
            <a:off x="3612977" y="2444589"/>
            <a:ext cx="2375594" cy="296863"/>
          </a:xfrm>
          <a:prstGeom prst="rect">
            <a:avLst/>
          </a:prstGeom>
          <a:noFill/>
          <a:ln/>
        </p:spPr>
        <p:txBody>
          <a:bodyPr wrap="none" lIns="0" tIns="0" rIns="0" bIns="0" rtlCol="0" anchor="t"/>
          <a:lstStyle/>
          <a:p>
            <a:pPr>
              <a:lnSpc>
                <a:spcPts val="2333"/>
              </a:lnSpc>
            </a:pPr>
            <a:r>
              <a:rPr lang="en-US" sz="2000" b="1" dirty="0">
                <a:solidFill>
                  <a:srgbClr val="384653"/>
                </a:solidFill>
                <a:ea typeface="Barlow Bold" pitchFamily="34" charset="-122"/>
                <a:cs typeface="Barlow Bold" pitchFamily="34" charset="-120"/>
              </a:rPr>
              <a:t>Transformation</a:t>
            </a:r>
            <a:endParaRPr lang="en-US" sz="2000" dirty="0"/>
          </a:p>
        </p:txBody>
      </p:sp>
      <p:sp>
        <p:nvSpPr>
          <p:cNvPr id="17" name="Text 7">
            <a:extLst>
              <a:ext uri="{FF2B5EF4-FFF2-40B4-BE49-F238E27FC236}">
                <a16:creationId xmlns:a16="http://schemas.microsoft.com/office/drawing/2014/main" id="{9605A179-B4C6-62DB-138D-B5C7056B2C2B}"/>
              </a:ext>
            </a:extLst>
          </p:cNvPr>
          <p:cNvSpPr/>
          <p:nvPr/>
        </p:nvSpPr>
        <p:spPr>
          <a:xfrm>
            <a:off x="6784703" y="2444589"/>
            <a:ext cx="2375594" cy="296863"/>
          </a:xfrm>
          <a:prstGeom prst="rect">
            <a:avLst/>
          </a:prstGeom>
          <a:noFill/>
          <a:ln/>
        </p:spPr>
        <p:txBody>
          <a:bodyPr wrap="none" lIns="0" tIns="0" rIns="0" bIns="0" rtlCol="0" anchor="t"/>
          <a:lstStyle/>
          <a:p>
            <a:pPr>
              <a:lnSpc>
                <a:spcPts val="2333"/>
              </a:lnSpc>
            </a:pPr>
            <a:r>
              <a:rPr lang="en-US" sz="2000" b="1" dirty="0" err="1">
                <a:solidFill>
                  <a:srgbClr val="384653"/>
                </a:solidFill>
                <a:ea typeface="Barlow Bold" pitchFamily="34" charset="-122"/>
                <a:cs typeface="Barlow Bold" pitchFamily="34" charset="-120"/>
              </a:rPr>
              <a:t>Kritisches</a:t>
            </a:r>
            <a:r>
              <a:rPr lang="en-US" sz="2000" b="1" dirty="0">
                <a:solidFill>
                  <a:srgbClr val="384653"/>
                </a:solidFill>
                <a:ea typeface="Barlow Bold" pitchFamily="34" charset="-122"/>
                <a:cs typeface="Barlow Bold" pitchFamily="34" charset="-120"/>
              </a:rPr>
              <a:t> Denken </a:t>
            </a:r>
          </a:p>
          <a:p>
            <a:pPr>
              <a:lnSpc>
                <a:spcPts val="2333"/>
              </a:lnSpc>
            </a:pPr>
            <a:r>
              <a:rPr lang="en-US" sz="2000" b="1" dirty="0">
                <a:solidFill>
                  <a:srgbClr val="384653"/>
                </a:solidFill>
                <a:ea typeface="Barlow Bold" pitchFamily="34" charset="-122"/>
                <a:cs typeface="Barlow Bold" pitchFamily="34" charset="-120"/>
              </a:rPr>
              <a:t>und </a:t>
            </a:r>
            <a:r>
              <a:rPr lang="en-US" sz="2000" b="1" dirty="0" err="1">
                <a:solidFill>
                  <a:srgbClr val="384653"/>
                </a:solidFill>
                <a:ea typeface="Barlow Bold" pitchFamily="34" charset="-122"/>
                <a:cs typeface="Barlow Bold" pitchFamily="34" charset="-120"/>
              </a:rPr>
              <a:t>Reflexion</a:t>
            </a:r>
            <a:endParaRPr lang="en-US" sz="2000" dirty="0"/>
          </a:p>
        </p:txBody>
      </p:sp>
      <p:sp>
        <p:nvSpPr>
          <p:cNvPr id="22" name="Text 12">
            <a:extLst>
              <a:ext uri="{FF2B5EF4-FFF2-40B4-BE49-F238E27FC236}">
                <a16:creationId xmlns:a16="http://schemas.microsoft.com/office/drawing/2014/main" id="{2EBE6611-5211-F043-4085-C6E64025A87F}"/>
              </a:ext>
            </a:extLst>
          </p:cNvPr>
          <p:cNvSpPr/>
          <p:nvPr/>
        </p:nvSpPr>
        <p:spPr>
          <a:xfrm>
            <a:off x="3612977" y="5060391"/>
            <a:ext cx="5982494" cy="577850"/>
          </a:xfrm>
          <a:prstGeom prst="rect">
            <a:avLst/>
          </a:prstGeom>
          <a:noFill/>
          <a:ln/>
        </p:spPr>
        <p:txBody>
          <a:bodyPr wrap="square" lIns="0" tIns="0" rIns="0" bIns="0" rtlCol="0" anchor="t"/>
          <a:lstStyle/>
          <a:p>
            <a:pPr>
              <a:lnSpc>
                <a:spcPts val="2250"/>
              </a:lnSpc>
            </a:pPr>
            <a:r>
              <a:rPr lang="en-US" sz="2000" dirty="0">
                <a:solidFill>
                  <a:srgbClr val="384653"/>
                </a:solidFill>
                <a:ea typeface="Montserrat" pitchFamily="34" charset="-122"/>
                <a:cs typeface="Montserrat" pitchFamily="34" charset="-120"/>
              </a:rPr>
              <a:t>Die Zukunft liegt in der intelligenten Partnerschaft von Mensch und KI für fundiertere Forschung</a:t>
            </a:r>
            <a:endParaRPr lang="en-US" sz="2000" dirty="0"/>
          </a:p>
        </p:txBody>
      </p:sp>
      <p:sp>
        <p:nvSpPr>
          <p:cNvPr id="7" name="Shape 1">
            <a:extLst>
              <a:ext uri="{FF2B5EF4-FFF2-40B4-BE49-F238E27FC236}">
                <a16:creationId xmlns:a16="http://schemas.microsoft.com/office/drawing/2014/main" id="{31A1C2BA-E9AA-571D-86AE-7297D880AD54}"/>
              </a:ext>
            </a:extLst>
          </p:cNvPr>
          <p:cNvSpPr/>
          <p:nvPr/>
        </p:nvSpPr>
        <p:spPr bwMode="auto">
          <a:xfrm>
            <a:off x="1178621" y="2143643"/>
            <a:ext cx="10030741" cy="1008956"/>
          </a:xfrm>
          <a:prstGeom prst="roundRect">
            <a:avLst>
              <a:gd name="adj" fmla="val 20781"/>
            </a:avLst>
          </a:prstGeom>
          <a:solidFill>
            <a:srgbClr val="FFFFFF"/>
          </a:solidFill>
          <a:ln w="22860">
            <a:solidFill>
              <a:srgbClr val="BACFDD"/>
            </a:solidFill>
            <a:prstDash val="solid"/>
          </a:ln>
        </p:spPr>
      </p:sp>
      <p:sp>
        <p:nvSpPr>
          <p:cNvPr id="8" name="Shape 2">
            <a:extLst>
              <a:ext uri="{FF2B5EF4-FFF2-40B4-BE49-F238E27FC236}">
                <a16:creationId xmlns:a16="http://schemas.microsoft.com/office/drawing/2014/main" id="{E6036EAF-5DB1-C9A0-5438-80D26E198575}"/>
              </a:ext>
            </a:extLst>
          </p:cNvPr>
          <p:cNvSpPr/>
          <p:nvPr/>
        </p:nvSpPr>
        <p:spPr bwMode="auto">
          <a:xfrm>
            <a:off x="1197670" y="2162693"/>
            <a:ext cx="559098" cy="970856"/>
          </a:xfrm>
          <a:prstGeom prst="roundRect">
            <a:avLst>
              <a:gd name="adj" fmla="val 33413"/>
            </a:avLst>
          </a:prstGeom>
          <a:solidFill>
            <a:srgbClr val="D4E9F7"/>
          </a:solidFill>
          <a:ln/>
        </p:spPr>
        <p:txBody>
          <a:bodyPr/>
          <a:lstStyle/>
          <a:p>
            <a:endParaRPr lang="de-DE" dirty="0"/>
          </a:p>
        </p:txBody>
      </p:sp>
      <p:sp>
        <p:nvSpPr>
          <p:cNvPr id="9" name="Textfeld 8">
            <a:extLst>
              <a:ext uri="{FF2B5EF4-FFF2-40B4-BE49-F238E27FC236}">
                <a16:creationId xmlns:a16="http://schemas.microsoft.com/office/drawing/2014/main" id="{97648D0C-30C2-FE2D-6645-A63FDF82BB5E}"/>
              </a:ext>
            </a:extLst>
          </p:cNvPr>
          <p:cNvSpPr txBox="1"/>
          <p:nvPr/>
        </p:nvSpPr>
        <p:spPr>
          <a:xfrm>
            <a:off x="1829435" y="2171528"/>
            <a:ext cx="9034846" cy="1015663"/>
          </a:xfrm>
          <a:prstGeom prst="rect">
            <a:avLst/>
          </a:prstGeom>
          <a:noFill/>
        </p:spPr>
        <p:txBody>
          <a:bodyPr wrap="none" rtlCol="0">
            <a:spAutoFit/>
          </a:bodyPr>
          <a:lstStyle/>
          <a:p>
            <a:r>
              <a:rPr lang="de-DE" sz="2000" b="1" dirty="0"/>
              <a:t>Transformation</a:t>
            </a:r>
          </a:p>
          <a:p>
            <a:r>
              <a:rPr lang="en-US" sz="2000" dirty="0">
                <a:solidFill>
                  <a:srgbClr val="384653"/>
                </a:solidFill>
                <a:ea typeface="Montserrat" pitchFamily="34" charset="-122"/>
                <a:cs typeface="Montserrat" pitchFamily="34" charset="-120"/>
              </a:rPr>
              <a:t>KI hat das </a:t>
            </a:r>
            <a:r>
              <a:rPr lang="de-DE" sz="2000" dirty="0">
                <a:solidFill>
                  <a:srgbClr val="384653"/>
                </a:solidFill>
                <a:ea typeface="Montserrat" pitchFamily="34" charset="-122"/>
                <a:cs typeface="Montserrat" pitchFamily="34" charset="-120"/>
              </a:rPr>
              <a:t>Potenzial</a:t>
            </a:r>
            <a:r>
              <a:rPr lang="en-US" sz="2000" dirty="0">
                <a:solidFill>
                  <a:srgbClr val="384653"/>
                </a:solidFill>
                <a:ea typeface="Montserrat" pitchFamily="34" charset="-122"/>
                <a:cs typeface="Montserrat" pitchFamily="34" charset="-120"/>
              </a:rPr>
              <a:t> die qualitative </a:t>
            </a:r>
            <a:r>
              <a:rPr lang="de-DE" sz="2000" dirty="0">
                <a:solidFill>
                  <a:srgbClr val="384653"/>
                </a:solidFill>
                <a:ea typeface="Montserrat" pitchFamily="34" charset="-122"/>
                <a:cs typeface="Montserrat" pitchFamily="34" charset="-120"/>
              </a:rPr>
              <a:t>Inhaltsanalyse</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durch</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systematische</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Analysen</a:t>
            </a:r>
            <a:r>
              <a:rPr lang="en-US" sz="2000" dirty="0">
                <a:solidFill>
                  <a:srgbClr val="384653"/>
                </a:solidFill>
                <a:ea typeface="Montserrat" pitchFamily="34" charset="-122"/>
                <a:cs typeface="Montserrat" pitchFamily="34" charset="-120"/>
              </a:rPr>
              <a:t> und </a:t>
            </a:r>
          </a:p>
          <a:p>
            <a:r>
              <a:rPr lang="de-DE" sz="2000" dirty="0">
                <a:solidFill>
                  <a:srgbClr val="384653"/>
                </a:solidFill>
                <a:ea typeface="Montserrat" pitchFamily="34" charset="-122"/>
                <a:cs typeface="Montserrat" pitchFamily="34" charset="-120"/>
              </a:rPr>
              <a:t>Mustererkennung</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zu</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transformieren</a:t>
            </a:r>
            <a:r>
              <a:rPr lang="en-US" sz="2000" dirty="0">
                <a:solidFill>
                  <a:srgbClr val="384653"/>
                </a:solidFill>
                <a:ea typeface="Montserrat" pitchFamily="34" charset="-122"/>
                <a:cs typeface="Montserrat" pitchFamily="34" charset="-120"/>
              </a:rPr>
              <a:t>.</a:t>
            </a:r>
            <a:endParaRPr lang="de-DE" sz="2000" dirty="0"/>
          </a:p>
        </p:txBody>
      </p:sp>
      <p:sp>
        <p:nvSpPr>
          <p:cNvPr id="12" name="Shape 1">
            <a:extLst>
              <a:ext uri="{FF2B5EF4-FFF2-40B4-BE49-F238E27FC236}">
                <a16:creationId xmlns:a16="http://schemas.microsoft.com/office/drawing/2014/main" id="{840EBC59-B604-B1D0-21A1-854C52A67A63}"/>
              </a:ext>
            </a:extLst>
          </p:cNvPr>
          <p:cNvSpPr/>
          <p:nvPr/>
        </p:nvSpPr>
        <p:spPr bwMode="auto">
          <a:xfrm>
            <a:off x="1178621" y="3489522"/>
            <a:ext cx="10030741" cy="1008956"/>
          </a:xfrm>
          <a:prstGeom prst="roundRect">
            <a:avLst>
              <a:gd name="adj" fmla="val 20781"/>
            </a:avLst>
          </a:prstGeom>
          <a:solidFill>
            <a:srgbClr val="FFFFFF"/>
          </a:solidFill>
          <a:ln w="22860">
            <a:solidFill>
              <a:srgbClr val="BACFDD"/>
            </a:solidFill>
            <a:prstDash val="solid"/>
          </a:ln>
        </p:spPr>
      </p:sp>
      <p:sp>
        <p:nvSpPr>
          <p:cNvPr id="20" name="Shape 2">
            <a:extLst>
              <a:ext uri="{FF2B5EF4-FFF2-40B4-BE49-F238E27FC236}">
                <a16:creationId xmlns:a16="http://schemas.microsoft.com/office/drawing/2014/main" id="{971A6333-A60F-6AB6-32B6-621B5D7D0014}"/>
              </a:ext>
            </a:extLst>
          </p:cNvPr>
          <p:cNvSpPr/>
          <p:nvPr/>
        </p:nvSpPr>
        <p:spPr bwMode="auto">
          <a:xfrm>
            <a:off x="1197670" y="3508572"/>
            <a:ext cx="559098" cy="970856"/>
          </a:xfrm>
          <a:prstGeom prst="roundRect">
            <a:avLst>
              <a:gd name="adj" fmla="val 33413"/>
            </a:avLst>
          </a:prstGeom>
          <a:solidFill>
            <a:srgbClr val="D4E9F7"/>
          </a:solidFill>
          <a:ln/>
        </p:spPr>
      </p:sp>
      <p:sp>
        <p:nvSpPr>
          <p:cNvPr id="23" name="Textfeld 22">
            <a:extLst>
              <a:ext uri="{FF2B5EF4-FFF2-40B4-BE49-F238E27FC236}">
                <a16:creationId xmlns:a16="http://schemas.microsoft.com/office/drawing/2014/main" id="{FD28CFA9-BCE8-8268-1376-403F25E98EAE}"/>
              </a:ext>
            </a:extLst>
          </p:cNvPr>
          <p:cNvSpPr txBox="1"/>
          <p:nvPr/>
        </p:nvSpPr>
        <p:spPr bwMode="auto">
          <a:xfrm>
            <a:off x="1829435" y="3517407"/>
            <a:ext cx="9060494" cy="1002839"/>
          </a:xfrm>
          <a:prstGeom prst="rect">
            <a:avLst/>
          </a:prstGeom>
          <a:noFill/>
        </p:spPr>
        <p:txBody>
          <a:bodyPr wrap="none" rtlCol="0">
            <a:spAutoFit/>
          </a:bodyPr>
          <a:lstStyle/>
          <a:p>
            <a:pPr>
              <a:lnSpc>
                <a:spcPts val="2333"/>
              </a:lnSpc>
            </a:pPr>
            <a:r>
              <a:rPr lang="de-DE" sz="2000" b="1" dirty="0">
                <a:ea typeface="Barlow Bold" pitchFamily="34" charset="-122"/>
                <a:cs typeface="Barlow Bold" pitchFamily="34" charset="-120"/>
              </a:rPr>
              <a:t>Kritisches</a:t>
            </a:r>
            <a:r>
              <a:rPr lang="en-US" sz="2000" b="1" dirty="0">
                <a:ea typeface="Barlow Bold" pitchFamily="34" charset="-122"/>
                <a:cs typeface="Barlow Bold" pitchFamily="34" charset="-120"/>
              </a:rPr>
              <a:t> Denken und </a:t>
            </a:r>
            <a:r>
              <a:rPr lang="de-DE" sz="2000" b="1" dirty="0">
                <a:ea typeface="Barlow Bold" pitchFamily="34" charset="-122"/>
                <a:cs typeface="Barlow Bold" pitchFamily="34" charset="-120"/>
              </a:rPr>
              <a:t>Reflexion</a:t>
            </a:r>
            <a:endParaRPr lang="de-DE" sz="2000" b="1" dirty="0"/>
          </a:p>
          <a:p>
            <a:r>
              <a:rPr lang="de-DE" sz="2000" dirty="0">
                <a:solidFill>
                  <a:srgbClr val="384653"/>
                </a:solidFill>
                <a:ea typeface="Montserrat" pitchFamily="34" charset="-122"/>
                <a:cs typeface="Montserrat" pitchFamily="34" charset="-120"/>
              </a:rPr>
              <a:t>Kritische</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Auseinandersetzung</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mit</a:t>
            </a:r>
            <a:r>
              <a:rPr lang="en-US" sz="2000" dirty="0">
                <a:solidFill>
                  <a:srgbClr val="384653"/>
                </a:solidFill>
                <a:ea typeface="Montserrat" pitchFamily="34" charset="-122"/>
                <a:cs typeface="Montserrat" pitchFamily="34" charset="-120"/>
              </a:rPr>
              <a:t> KI-</a:t>
            </a:r>
            <a:r>
              <a:rPr lang="de-DE" sz="2000" dirty="0">
                <a:solidFill>
                  <a:srgbClr val="384653"/>
                </a:solidFill>
                <a:ea typeface="Montserrat" pitchFamily="34" charset="-122"/>
                <a:cs typeface="Montserrat" pitchFamily="34" charset="-120"/>
              </a:rPr>
              <a:t>Generaten</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Grenzen</a:t>
            </a:r>
            <a:r>
              <a:rPr lang="en-US" sz="2000" dirty="0">
                <a:solidFill>
                  <a:srgbClr val="384653"/>
                </a:solidFill>
                <a:ea typeface="Montserrat" pitchFamily="34" charset="-122"/>
                <a:cs typeface="Montserrat" pitchFamily="34" charset="-120"/>
              </a:rPr>
              <a:t>, Bias und </a:t>
            </a:r>
            <a:r>
              <a:rPr lang="de-DE" sz="2000" dirty="0">
                <a:solidFill>
                  <a:srgbClr val="384653"/>
                </a:solidFill>
                <a:ea typeface="Montserrat" pitchFamily="34" charset="-122"/>
                <a:cs typeface="Montserrat" pitchFamily="34" charset="-120"/>
              </a:rPr>
              <a:t>ethischen</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Risiken</a:t>
            </a:r>
            <a:r>
              <a:rPr lang="en-US" sz="2000" dirty="0">
                <a:solidFill>
                  <a:srgbClr val="384653"/>
                </a:solidFill>
                <a:ea typeface="Montserrat" pitchFamily="34" charset="-122"/>
                <a:cs typeface="Montserrat" pitchFamily="34" charset="-120"/>
              </a:rPr>
              <a:t> </a:t>
            </a:r>
          </a:p>
          <a:p>
            <a:r>
              <a:rPr lang="de-DE" sz="2000" dirty="0">
                <a:solidFill>
                  <a:srgbClr val="384653"/>
                </a:solidFill>
                <a:ea typeface="Montserrat" pitchFamily="34" charset="-122"/>
                <a:cs typeface="Montserrat" pitchFamily="34" charset="-120"/>
              </a:rPr>
              <a:t>bleibt</a:t>
            </a:r>
            <a:r>
              <a:rPr lang="en-US" sz="2000" dirty="0">
                <a:solidFill>
                  <a:srgbClr val="384653"/>
                </a:solidFill>
                <a:ea typeface="Montserrat" pitchFamily="34" charset="-122"/>
                <a:cs typeface="Montserrat" pitchFamily="34" charset="-120"/>
              </a:rPr>
              <a:t> </a:t>
            </a:r>
            <a:r>
              <a:rPr lang="de-DE" sz="2000" dirty="0">
                <a:solidFill>
                  <a:srgbClr val="384653"/>
                </a:solidFill>
                <a:ea typeface="Montserrat" pitchFamily="34" charset="-122"/>
                <a:cs typeface="Montserrat" pitchFamily="34" charset="-120"/>
              </a:rPr>
              <a:t>unerlässlich</a:t>
            </a:r>
            <a:r>
              <a:rPr lang="en-US" sz="2000" dirty="0">
                <a:solidFill>
                  <a:srgbClr val="384653"/>
                </a:solidFill>
                <a:ea typeface="Montserrat" pitchFamily="34" charset="-122"/>
                <a:cs typeface="Montserrat" pitchFamily="34" charset="-120"/>
              </a:rPr>
              <a:t>.</a:t>
            </a:r>
          </a:p>
        </p:txBody>
      </p:sp>
      <p:sp>
        <p:nvSpPr>
          <p:cNvPr id="24" name="Shape 1">
            <a:extLst>
              <a:ext uri="{FF2B5EF4-FFF2-40B4-BE49-F238E27FC236}">
                <a16:creationId xmlns:a16="http://schemas.microsoft.com/office/drawing/2014/main" id="{4536F0FC-EAFD-2C84-591D-C54B642163AB}"/>
              </a:ext>
            </a:extLst>
          </p:cNvPr>
          <p:cNvSpPr/>
          <p:nvPr/>
        </p:nvSpPr>
        <p:spPr bwMode="auto">
          <a:xfrm>
            <a:off x="1178621" y="4897300"/>
            <a:ext cx="10030741" cy="1008956"/>
          </a:xfrm>
          <a:prstGeom prst="roundRect">
            <a:avLst>
              <a:gd name="adj" fmla="val 20781"/>
            </a:avLst>
          </a:prstGeom>
          <a:solidFill>
            <a:srgbClr val="FFFFFF"/>
          </a:solidFill>
          <a:ln w="22860">
            <a:solidFill>
              <a:srgbClr val="BACFDD"/>
            </a:solidFill>
            <a:prstDash val="solid"/>
          </a:ln>
        </p:spPr>
      </p:sp>
      <p:sp>
        <p:nvSpPr>
          <p:cNvPr id="25" name="Shape 2">
            <a:extLst>
              <a:ext uri="{FF2B5EF4-FFF2-40B4-BE49-F238E27FC236}">
                <a16:creationId xmlns:a16="http://schemas.microsoft.com/office/drawing/2014/main" id="{F64FE792-AF6B-66C5-F49E-69DF508C71B6}"/>
              </a:ext>
            </a:extLst>
          </p:cNvPr>
          <p:cNvSpPr/>
          <p:nvPr/>
        </p:nvSpPr>
        <p:spPr bwMode="auto">
          <a:xfrm>
            <a:off x="1197670" y="4916350"/>
            <a:ext cx="559098" cy="970856"/>
          </a:xfrm>
          <a:prstGeom prst="roundRect">
            <a:avLst>
              <a:gd name="adj" fmla="val 33413"/>
            </a:avLst>
          </a:prstGeom>
          <a:solidFill>
            <a:srgbClr val="D4E9F7"/>
          </a:solidFill>
          <a:ln/>
        </p:spPr>
      </p:sp>
      <p:sp>
        <p:nvSpPr>
          <p:cNvPr id="26" name="Textfeld 25">
            <a:extLst>
              <a:ext uri="{FF2B5EF4-FFF2-40B4-BE49-F238E27FC236}">
                <a16:creationId xmlns:a16="http://schemas.microsoft.com/office/drawing/2014/main" id="{582605D7-6A95-3CDC-0315-AE15D8017BD1}"/>
              </a:ext>
            </a:extLst>
          </p:cNvPr>
          <p:cNvSpPr txBox="1"/>
          <p:nvPr/>
        </p:nvSpPr>
        <p:spPr>
          <a:xfrm>
            <a:off x="1888821" y="4949206"/>
            <a:ext cx="9341019" cy="1015663"/>
          </a:xfrm>
          <a:prstGeom prst="rect">
            <a:avLst/>
          </a:prstGeom>
          <a:noFill/>
        </p:spPr>
        <p:txBody>
          <a:bodyPr wrap="none" rtlCol="0">
            <a:spAutoFit/>
          </a:bodyPr>
          <a:lstStyle/>
          <a:p>
            <a:r>
              <a:rPr lang="de-DE" sz="2000" b="1" dirty="0"/>
              <a:t>Kooperation</a:t>
            </a:r>
          </a:p>
          <a:p>
            <a:r>
              <a:rPr lang="de-DE" sz="2000" dirty="0"/>
              <a:t>Eine verantwortungsvolle und reflektierte Zusammenarbeit mit KI-Tools ermöglicht eine </a:t>
            </a:r>
          </a:p>
          <a:p>
            <a:r>
              <a:rPr lang="de-DE" sz="2000" dirty="0"/>
              <a:t>effiziente und systematische Datenauswertung mit validen Forschungsergebnissen.</a:t>
            </a:r>
          </a:p>
        </p:txBody>
      </p:sp>
    </p:spTree>
    <p:extLst>
      <p:ext uri="{BB962C8B-B14F-4D97-AF65-F5344CB8AC3E}">
        <p14:creationId xmlns:p14="http://schemas.microsoft.com/office/powerpoint/2010/main" val="24153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170EBE1-3F40-0378-15AF-4243BABCC82D}"/>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75B306D-FD25-E1B0-BF1A-A40661AA7274}"/>
              </a:ext>
            </a:extLst>
          </p:cNvPr>
          <p:cNvSpPr>
            <a:spLocks noGrp="1"/>
          </p:cNvSpPr>
          <p:nvPr>
            <p:ph type="title"/>
          </p:nvPr>
        </p:nvSpPr>
        <p:spPr bwMode="auto"/>
        <p:txBody>
          <a:bodyPr/>
          <a:lstStyle/>
          <a:p>
            <a:pPr>
              <a:defRPr/>
            </a:pPr>
            <a:r>
              <a:rPr lang="de-DE" dirty="0"/>
              <a:t>Inhalt</a:t>
            </a:r>
            <a:endParaRPr dirty="0"/>
          </a:p>
        </p:txBody>
      </p:sp>
      <p:sp>
        <p:nvSpPr>
          <p:cNvPr id="3" name="Textplatzhalter 2">
            <a:extLst>
              <a:ext uri="{FF2B5EF4-FFF2-40B4-BE49-F238E27FC236}">
                <a16:creationId xmlns:a16="http://schemas.microsoft.com/office/drawing/2014/main" id="{31E54128-3160-7D15-31EA-E9DDBEFD68A9}"/>
              </a:ext>
            </a:extLst>
          </p:cNvPr>
          <p:cNvSpPr>
            <a:spLocks noGrp="1"/>
          </p:cNvSpPr>
          <p:nvPr>
            <p:ph type="body" idx="1"/>
          </p:nvPr>
        </p:nvSpPr>
        <p:spPr bwMode="auto">
          <a:xfrm>
            <a:off x="1667093" y="2180860"/>
            <a:ext cx="8716510" cy="413547"/>
          </a:xfrm>
        </p:spPr>
        <p:txBody>
          <a:bodyPr/>
          <a:lstStyle/>
          <a:p>
            <a:pPr marL="514350" indent="-514350">
              <a:buAutoNum type="arabicPeriod"/>
              <a:defRPr/>
            </a:pPr>
            <a:r>
              <a:rPr lang="de-DE" dirty="0"/>
              <a:t>Lernziele</a:t>
            </a:r>
          </a:p>
          <a:p>
            <a:pPr marL="514350" indent="-514350">
              <a:buAutoNum type="arabicPeriod"/>
              <a:defRPr/>
            </a:pPr>
            <a:r>
              <a:rPr lang="de-DE" dirty="0"/>
              <a:t>KI in QDA-Apps</a:t>
            </a:r>
          </a:p>
          <a:p>
            <a:pPr marL="514350" indent="-514350">
              <a:buAutoNum type="arabicPeriod"/>
              <a:defRPr/>
            </a:pPr>
            <a:r>
              <a:rPr lang="de-DE" dirty="0"/>
              <a:t>Beachtenswertes bei der Anwendung von KI-Tools</a:t>
            </a:r>
          </a:p>
          <a:p>
            <a:pPr marL="514350" indent="-514350">
              <a:buAutoNum type="arabicPeriod"/>
              <a:defRPr/>
            </a:pPr>
            <a:r>
              <a:rPr lang="de-DE" dirty="0"/>
              <a:t>Kooperation von </a:t>
            </a:r>
            <a:r>
              <a:rPr lang="de-DE" dirty="0" err="1"/>
              <a:t>Forscher:in</a:t>
            </a:r>
            <a:r>
              <a:rPr lang="de-DE" dirty="0"/>
              <a:t> und KI</a:t>
            </a:r>
          </a:p>
          <a:p>
            <a:pPr marL="514350" indent="-514350">
              <a:buAutoNum type="arabicPeriod"/>
              <a:defRPr/>
            </a:pPr>
            <a:r>
              <a:rPr lang="de-DE" dirty="0"/>
              <a:t>Anwendungsbeispiel</a:t>
            </a:r>
          </a:p>
          <a:p>
            <a:pPr marL="514350" indent="-514350">
              <a:buAutoNum type="arabicPeriod"/>
              <a:defRPr/>
            </a:pPr>
            <a:r>
              <a:rPr lang="de-DE" dirty="0"/>
              <a:t>Grenzen und Herausforderungen</a:t>
            </a:r>
          </a:p>
          <a:p>
            <a:pPr marL="514350" indent="-514350">
              <a:buAutoNum type="arabicPeriod"/>
              <a:defRPr/>
            </a:pPr>
            <a:r>
              <a:rPr lang="de-DE" dirty="0"/>
              <a:t>Fazit</a:t>
            </a:r>
          </a:p>
          <a:p>
            <a:pPr marL="514350" indent="-514350">
              <a:buAutoNum type="arabicPeriod"/>
              <a:defRPr/>
            </a:pPr>
            <a:endParaRPr lang="de-DE" dirty="0"/>
          </a:p>
        </p:txBody>
      </p:sp>
      <p:sp>
        <p:nvSpPr>
          <p:cNvPr id="4" name="Fußzeilenplatzhalter 3">
            <a:extLst>
              <a:ext uri="{FF2B5EF4-FFF2-40B4-BE49-F238E27FC236}">
                <a16:creationId xmlns:a16="http://schemas.microsoft.com/office/drawing/2014/main" id="{52037034-ED0E-8F39-F402-4A6FEB8D537C}"/>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5DCB0903-5001-8415-D8FC-9C2FF2885E4D}"/>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C5B26A0B-91F2-97B0-6411-405855FD8DF4}"/>
              </a:ext>
            </a:extLst>
          </p:cNvPr>
          <p:cNvSpPr>
            <a:spLocks noGrp="1"/>
          </p:cNvSpPr>
          <p:nvPr>
            <p:ph type="sldNum" sz="quarter" idx="4"/>
          </p:nvPr>
        </p:nvSpPr>
        <p:spPr bwMode="auto"/>
        <p:txBody>
          <a:bodyPr/>
          <a:lstStyle/>
          <a:p>
            <a:pPr>
              <a:defRPr/>
            </a:pPr>
            <a:fld id="{B6F15528-21DE-4FAA-801E-634DDDAF4B2B}" type="slidenum">
              <a:rPr lang="de-DE"/>
              <a:t>2</a:t>
            </a:fld>
            <a:endParaRPr lang="de-DE"/>
          </a:p>
        </p:txBody>
      </p:sp>
      <p:sp>
        <p:nvSpPr>
          <p:cNvPr id="7" name="Textplatzhalter 6">
            <a:extLst>
              <a:ext uri="{FF2B5EF4-FFF2-40B4-BE49-F238E27FC236}">
                <a16:creationId xmlns:a16="http://schemas.microsoft.com/office/drawing/2014/main" id="{10F1B5B6-626C-E77C-72B9-4778AEBA629D}"/>
              </a:ext>
            </a:extLst>
          </p:cNvPr>
          <p:cNvSpPr>
            <a:spLocks noGrp="1"/>
          </p:cNvSpPr>
          <p:nvPr>
            <p:ph type="body" sz="quarter" idx="12"/>
          </p:nvPr>
        </p:nvSpPr>
        <p:spPr bwMode="auto"/>
        <p:txBody>
          <a:bodyPr/>
          <a:lstStyle/>
          <a:p>
            <a:pPr>
              <a:defRPr/>
            </a:pPr>
            <a:endParaRPr lang="de-DE"/>
          </a:p>
        </p:txBody>
      </p:sp>
    </p:spTree>
    <p:extLst>
      <p:ext uri="{BB962C8B-B14F-4D97-AF65-F5344CB8AC3E}">
        <p14:creationId xmlns:p14="http://schemas.microsoft.com/office/powerpoint/2010/main" val="365812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1. Lernziele</a:t>
            </a:r>
            <a:endParaRPr/>
          </a:p>
        </p:txBody>
      </p:sp>
      <p:sp>
        <p:nvSpPr>
          <p:cNvPr id="3" name="Textplatzhalter 2"/>
          <p:cNvSpPr>
            <a:spLocks noGrp="1"/>
          </p:cNvSpPr>
          <p:nvPr>
            <p:ph type="body" idx="1"/>
          </p:nvPr>
        </p:nvSpPr>
        <p:spPr bwMode="auto">
          <a:xfrm>
            <a:off x="1583705" y="2180861"/>
            <a:ext cx="8799898" cy="307776"/>
          </a:xfrm>
        </p:spPr>
        <p:txBody>
          <a:bodyPr/>
          <a:lstStyle/>
          <a:p>
            <a:pPr>
              <a:spcBef>
                <a:spcPts val="600"/>
              </a:spcBef>
              <a:spcAft>
                <a:spcPts val="600"/>
              </a:spcAft>
              <a:defRPr/>
            </a:pPr>
            <a:r>
              <a:rPr lang="de-DE" dirty="0"/>
              <a:t>Am Ende dieser Lerneinheit haben Sie eine Idee…</a:t>
            </a:r>
            <a:endParaRPr dirty="0"/>
          </a:p>
          <a:p>
            <a:pPr marL="668386" lvl="1" indent="-285750">
              <a:buFont typeface="Arial"/>
              <a:buChar char="•"/>
              <a:defRPr/>
            </a:pPr>
            <a:r>
              <a:rPr lang="de-DE" sz="2400" dirty="0"/>
              <a:t>wozu Sie KI in Ihre qualitative Auswertung empirischer Daten einbinden können</a:t>
            </a:r>
          </a:p>
          <a:p>
            <a:pPr marL="668386" lvl="1" indent="-285750">
              <a:buFont typeface="Arial"/>
              <a:buChar char="•"/>
              <a:defRPr/>
            </a:pPr>
            <a:r>
              <a:rPr lang="de-DE" sz="2400" dirty="0"/>
              <a:t>was Sie beachten müssen, um die Einbindung von KI transparent darzustellen </a:t>
            </a:r>
          </a:p>
          <a:p>
            <a:pPr marL="668386" lvl="1" indent="-285750">
              <a:buFont typeface="Arial"/>
              <a:buChar char="•"/>
              <a:defRPr/>
            </a:pPr>
            <a:r>
              <a:rPr lang="de-DE" sz="2400" dirty="0"/>
              <a:t>Welche Grenzen und Herausforderungen ein KI-Einsatz bei der qualitativen Auswertung von Daten mit sich bringt. </a:t>
            </a:r>
            <a:endParaRPr sz="2000" dirty="0"/>
          </a:p>
          <a:p>
            <a:pPr>
              <a:defRPr/>
            </a:pPr>
            <a:endParaRPr lang="de-DE" dirty="0"/>
          </a:p>
          <a:p>
            <a:pPr>
              <a:defRPr/>
            </a:pPr>
            <a:endParaRPr lang="de-DE" dirty="0"/>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3</a:t>
            </a:fld>
            <a:endParaRPr lang="de-DE"/>
          </a:p>
        </p:txBody>
      </p:sp>
      <p:sp>
        <p:nvSpPr>
          <p:cNvPr id="7" name="Textplatzhalter 6"/>
          <p:cNvSpPr>
            <a:spLocks noGrp="1"/>
          </p:cNvSpPr>
          <p:nvPr>
            <p:ph type="body" sz="quarter" idx="12"/>
          </p:nvPr>
        </p:nvSpPr>
        <p:spPr bwMode="auto"/>
        <p:txBody>
          <a:bodyPr/>
          <a:lstStyle/>
          <a:p>
            <a:pPr>
              <a:defRPr/>
            </a:pPr>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2. KI in QDA-Apps</a:t>
            </a:r>
            <a:endParaRPr dirty="0"/>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4</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9" name="Textplatzhalter 8">
            <a:extLst>
              <a:ext uri="{FF2B5EF4-FFF2-40B4-BE49-F238E27FC236}">
                <a16:creationId xmlns:a16="http://schemas.microsoft.com/office/drawing/2014/main" id="{81F300D9-E6AE-C475-1419-849C5602A6B8}"/>
              </a:ext>
            </a:extLst>
          </p:cNvPr>
          <p:cNvSpPr>
            <a:spLocks noGrp="1"/>
          </p:cNvSpPr>
          <p:nvPr>
            <p:ph type="body" idx="1"/>
          </p:nvPr>
        </p:nvSpPr>
        <p:spPr>
          <a:xfrm>
            <a:off x="1006470" y="2629509"/>
            <a:ext cx="9626828" cy="194311"/>
          </a:xfrm>
        </p:spPr>
        <p:txBody>
          <a:bodyPr/>
          <a:lstStyle/>
          <a:p>
            <a:r>
              <a:rPr lang="de-DE" dirty="0"/>
              <a:t>In QDA-Apps sind KI-Tools integriert.</a:t>
            </a:r>
          </a:p>
          <a:p>
            <a:r>
              <a:rPr lang="de-DE" dirty="0"/>
              <a:t>Weitere KI-Tools können zugekauft werden.</a:t>
            </a:r>
          </a:p>
          <a:p>
            <a:endParaRPr lang="de-DE" dirty="0"/>
          </a:p>
          <a:p>
            <a:r>
              <a:rPr lang="de-DE" dirty="0"/>
              <a:t>Funktionen, die eine integrierte KI (anteilig) übernehmen kann:</a:t>
            </a:r>
          </a:p>
          <a:p>
            <a:pPr marL="839836" lvl="1" indent="-457200">
              <a:buFont typeface="Wingdings" pitchFamily="2" charset="2"/>
              <a:buChar char="Ø"/>
            </a:pPr>
            <a:r>
              <a:rPr lang="de-DE" sz="2400" dirty="0"/>
              <a:t>Transkription </a:t>
            </a:r>
          </a:p>
          <a:p>
            <a:pPr marL="839836" lvl="1" indent="-457200">
              <a:buFont typeface="Wingdings" pitchFamily="2" charset="2"/>
              <a:buChar char="Ø"/>
            </a:pPr>
            <a:r>
              <a:rPr lang="de-DE" sz="2400" dirty="0"/>
              <a:t>Kategorienbildung und Definitionen</a:t>
            </a:r>
          </a:p>
          <a:p>
            <a:pPr marL="839836" lvl="1" indent="-457200">
              <a:buFont typeface="Wingdings" pitchFamily="2" charset="2"/>
              <a:buChar char="Ø"/>
            </a:pPr>
            <a:r>
              <a:rPr lang="de-DE" sz="2400" dirty="0"/>
              <a:t>Suchläufe</a:t>
            </a:r>
          </a:p>
          <a:p>
            <a:pPr marL="839836" lvl="1" indent="-457200">
              <a:buFont typeface="Wingdings" pitchFamily="2" charset="2"/>
              <a:buChar char="Ø"/>
            </a:pPr>
            <a:r>
              <a:rPr lang="de-DE" sz="2400" dirty="0"/>
              <a:t>Codierungen, Systematisierungen</a:t>
            </a:r>
          </a:p>
          <a:p>
            <a:pPr marL="839836" lvl="1" indent="-457200">
              <a:buFont typeface="Wingdings" pitchFamily="2" charset="2"/>
              <a:buChar char="Ø"/>
            </a:pPr>
            <a:r>
              <a:rPr lang="de-DE" sz="2400" dirty="0"/>
              <a:t>…</a:t>
            </a:r>
          </a:p>
          <a:p>
            <a:endParaRPr lang="de-DE" dirty="0"/>
          </a:p>
        </p:txBody>
      </p:sp>
    </p:spTree>
    <p:extLst>
      <p:ext uri="{BB962C8B-B14F-4D97-AF65-F5344CB8AC3E}">
        <p14:creationId xmlns:p14="http://schemas.microsoft.com/office/powerpoint/2010/main" val="414365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6E8599A-9B8C-9B2B-F4E4-C12B6959C37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AF706A4C-AF98-4A4D-0282-99377CE272F1}"/>
              </a:ext>
            </a:extLst>
          </p:cNvPr>
          <p:cNvSpPr>
            <a:spLocks noGrp="1"/>
          </p:cNvSpPr>
          <p:nvPr>
            <p:ph type="title"/>
          </p:nvPr>
        </p:nvSpPr>
        <p:spPr bwMode="auto"/>
        <p:txBody>
          <a:bodyPr/>
          <a:lstStyle/>
          <a:p>
            <a:pPr>
              <a:defRPr/>
            </a:pPr>
            <a:r>
              <a:rPr lang="de-DE" dirty="0"/>
              <a:t>3. Beachtenswertes bei der Anwendung von KI-Tools</a:t>
            </a:r>
            <a:endParaRPr dirty="0"/>
          </a:p>
        </p:txBody>
      </p:sp>
      <p:sp>
        <p:nvSpPr>
          <p:cNvPr id="4" name="Fußzeilenplatzhalter 3">
            <a:extLst>
              <a:ext uri="{FF2B5EF4-FFF2-40B4-BE49-F238E27FC236}">
                <a16:creationId xmlns:a16="http://schemas.microsoft.com/office/drawing/2014/main" id="{AD0121E5-FF98-038B-18E1-6B0A9D63E266}"/>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E9E1CCBB-80FE-9496-8E2A-50251F9ACFCE}"/>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264AF202-F053-44A1-18F5-BB1B9F323DEB}"/>
              </a:ext>
            </a:extLst>
          </p:cNvPr>
          <p:cNvSpPr>
            <a:spLocks noGrp="1"/>
          </p:cNvSpPr>
          <p:nvPr>
            <p:ph type="sldNum" sz="quarter" idx="4"/>
          </p:nvPr>
        </p:nvSpPr>
        <p:spPr bwMode="auto"/>
        <p:txBody>
          <a:bodyPr/>
          <a:lstStyle/>
          <a:p>
            <a:pPr>
              <a:defRPr/>
            </a:pPr>
            <a:fld id="{B6F15528-21DE-4FAA-801E-634DDDAF4B2B}" type="slidenum">
              <a:rPr lang="de-DE"/>
              <a:t>5</a:t>
            </a:fld>
            <a:endParaRPr lang="de-DE"/>
          </a:p>
        </p:txBody>
      </p:sp>
      <p:sp>
        <p:nvSpPr>
          <p:cNvPr id="7" name="Textplatzhalter 6">
            <a:extLst>
              <a:ext uri="{FF2B5EF4-FFF2-40B4-BE49-F238E27FC236}">
                <a16:creationId xmlns:a16="http://schemas.microsoft.com/office/drawing/2014/main" id="{5EB78012-6A0B-A6AE-B9BA-89D1BBF78C2E}"/>
              </a:ext>
            </a:extLst>
          </p:cNvPr>
          <p:cNvSpPr>
            <a:spLocks noGrp="1"/>
          </p:cNvSpPr>
          <p:nvPr>
            <p:ph type="body" sz="quarter" idx="12"/>
          </p:nvPr>
        </p:nvSpPr>
        <p:spPr bwMode="auto"/>
        <p:txBody>
          <a:bodyPr/>
          <a:lstStyle/>
          <a:p>
            <a:pPr>
              <a:defRPr/>
            </a:pPr>
            <a:endParaRPr lang="de-DE"/>
          </a:p>
        </p:txBody>
      </p:sp>
      <p:sp>
        <p:nvSpPr>
          <p:cNvPr id="9" name="Textplatzhalter 8">
            <a:extLst>
              <a:ext uri="{FF2B5EF4-FFF2-40B4-BE49-F238E27FC236}">
                <a16:creationId xmlns:a16="http://schemas.microsoft.com/office/drawing/2014/main" id="{437BF0DA-64F3-C7B2-B4E6-863ED9032C7E}"/>
              </a:ext>
            </a:extLst>
          </p:cNvPr>
          <p:cNvSpPr>
            <a:spLocks noGrp="1"/>
          </p:cNvSpPr>
          <p:nvPr>
            <p:ph type="body" idx="1"/>
          </p:nvPr>
        </p:nvSpPr>
        <p:spPr>
          <a:xfrm>
            <a:off x="979298" y="2986088"/>
            <a:ext cx="10165696" cy="367443"/>
          </a:xfrm>
        </p:spPr>
        <p:txBody>
          <a:bodyPr/>
          <a:lstStyle/>
          <a:p>
            <a:r>
              <a:rPr lang="de-DE" dirty="0"/>
              <a:t>Handlungsempfehlung der Universität zur KI-Nutzung bei wissenschaftlichen Arbeiten: </a:t>
            </a:r>
            <a:br>
              <a:rPr lang="de-DE" dirty="0"/>
            </a:br>
            <a:r>
              <a:rPr lang="de-DE" dirty="0">
                <a:hlinkClick r:id="rId3"/>
              </a:rPr>
              <a:t>https://www.uni-goettingen.de/de/674738.html</a:t>
            </a:r>
            <a:endParaRPr lang="de-DE" dirty="0"/>
          </a:p>
          <a:p>
            <a:endParaRPr lang="de-DE" dirty="0"/>
          </a:p>
          <a:p>
            <a:pPr marL="457200" indent="-457200">
              <a:buFont typeface="Wingdings" pitchFamily="2" charset="2"/>
              <a:buChar char="Ø"/>
            </a:pPr>
            <a:r>
              <a:rPr lang="de-DE" dirty="0"/>
              <a:t>KI-Nutzung ist prinzipiell erlaubt, aber es ist eine Transparenz gefordert</a:t>
            </a:r>
          </a:p>
          <a:p>
            <a:endParaRPr lang="de-DE" dirty="0"/>
          </a:p>
          <a:p>
            <a:endParaRPr lang="de-DE" dirty="0"/>
          </a:p>
          <a:p>
            <a:endParaRPr lang="de-DE" dirty="0"/>
          </a:p>
        </p:txBody>
      </p:sp>
    </p:spTree>
    <p:extLst>
      <p:ext uri="{BB962C8B-B14F-4D97-AF65-F5344CB8AC3E}">
        <p14:creationId xmlns:p14="http://schemas.microsoft.com/office/powerpoint/2010/main" val="41041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4373A5-354C-6F4C-EECF-1E86A565FDDA}"/>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236F6BCC-5CFA-2CD2-8C6B-C8B484EAFA41}"/>
              </a:ext>
            </a:extLst>
          </p:cNvPr>
          <p:cNvSpPr>
            <a:spLocks noGrp="1"/>
          </p:cNvSpPr>
          <p:nvPr>
            <p:ph type="title"/>
          </p:nvPr>
        </p:nvSpPr>
        <p:spPr bwMode="auto">
          <a:xfrm>
            <a:off x="885528" y="1102416"/>
            <a:ext cx="10165696" cy="574516"/>
          </a:xfrm>
        </p:spPr>
        <p:txBody>
          <a:bodyPr/>
          <a:lstStyle/>
          <a:p>
            <a:pPr>
              <a:defRPr/>
            </a:pPr>
            <a:r>
              <a:rPr lang="de-DE" dirty="0"/>
              <a:t>3. Beachtenswertes bei der Anwendung von KI-Tools</a:t>
            </a:r>
            <a:endParaRPr dirty="0"/>
          </a:p>
        </p:txBody>
      </p:sp>
      <p:sp>
        <p:nvSpPr>
          <p:cNvPr id="4" name="Fußzeilenplatzhalter 3">
            <a:extLst>
              <a:ext uri="{FF2B5EF4-FFF2-40B4-BE49-F238E27FC236}">
                <a16:creationId xmlns:a16="http://schemas.microsoft.com/office/drawing/2014/main" id="{55E498DD-6A1A-BDF1-B3DE-925D4B3331E7}"/>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BE3A4D08-5F9F-573E-6180-09FA5D35A27C}"/>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07AE9C1B-3A2B-F330-B3CD-14120379E34D}"/>
              </a:ext>
            </a:extLst>
          </p:cNvPr>
          <p:cNvSpPr>
            <a:spLocks noGrp="1"/>
          </p:cNvSpPr>
          <p:nvPr>
            <p:ph type="sldNum" sz="quarter" idx="4"/>
          </p:nvPr>
        </p:nvSpPr>
        <p:spPr bwMode="auto"/>
        <p:txBody>
          <a:bodyPr/>
          <a:lstStyle/>
          <a:p>
            <a:pPr>
              <a:defRPr/>
            </a:pPr>
            <a:fld id="{B6F15528-21DE-4FAA-801E-634DDDAF4B2B}" type="slidenum">
              <a:rPr lang="de-DE"/>
              <a:t>6</a:t>
            </a:fld>
            <a:endParaRPr lang="de-DE"/>
          </a:p>
        </p:txBody>
      </p:sp>
      <p:sp>
        <p:nvSpPr>
          <p:cNvPr id="7" name="Textplatzhalter 6">
            <a:extLst>
              <a:ext uri="{FF2B5EF4-FFF2-40B4-BE49-F238E27FC236}">
                <a16:creationId xmlns:a16="http://schemas.microsoft.com/office/drawing/2014/main" id="{753076C4-F0C7-C244-3BCA-5363D0D47831}"/>
              </a:ext>
            </a:extLst>
          </p:cNvPr>
          <p:cNvSpPr>
            <a:spLocks noGrp="1"/>
          </p:cNvSpPr>
          <p:nvPr>
            <p:ph type="body" sz="quarter" idx="12"/>
          </p:nvPr>
        </p:nvSpPr>
        <p:spPr bwMode="auto"/>
        <p:txBody>
          <a:bodyPr/>
          <a:lstStyle/>
          <a:p>
            <a:pPr>
              <a:defRPr/>
            </a:pPr>
            <a:endParaRPr lang="de-DE"/>
          </a:p>
        </p:txBody>
      </p:sp>
      <p:sp>
        <p:nvSpPr>
          <p:cNvPr id="9" name="Textplatzhalter 8">
            <a:extLst>
              <a:ext uri="{FF2B5EF4-FFF2-40B4-BE49-F238E27FC236}">
                <a16:creationId xmlns:a16="http://schemas.microsoft.com/office/drawing/2014/main" id="{977A93B7-F72F-2A16-474F-5231BA380427}"/>
              </a:ext>
            </a:extLst>
          </p:cNvPr>
          <p:cNvSpPr>
            <a:spLocks noGrp="1"/>
          </p:cNvSpPr>
          <p:nvPr>
            <p:ph type="body" idx="1"/>
          </p:nvPr>
        </p:nvSpPr>
        <p:spPr>
          <a:xfrm>
            <a:off x="875216" y="2477583"/>
            <a:ext cx="10165696" cy="367443"/>
          </a:xfrm>
        </p:spPr>
        <p:txBody>
          <a:bodyPr/>
          <a:lstStyle/>
          <a:p>
            <a:r>
              <a:rPr lang="de-DE" sz="2200" dirty="0"/>
              <a:t>Prinzipien der guten wissenschaftlichen Praxis sind bei qualitativer Datenauswertung mit KI-Einsatz unbedingt einzuhalten, </a:t>
            </a:r>
          </a:p>
          <a:p>
            <a:pPr marL="457200" indent="-457200">
              <a:buFont typeface="Arial" panose="020B0604020202020204" pitchFamily="34" charset="0"/>
              <a:buChar char="•"/>
            </a:pPr>
            <a:r>
              <a:rPr lang="de-DE" sz="2200" dirty="0"/>
              <a:t>siehe </a:t>
            </a:r>
            <a:r>
              <a:rPr lang="de-DE" sz="2200" dirty="0">
                <a:hlinkClick r:id="rId3"/>
              </a:rPr>
              <a:t>https://ombudsgremium.de/13211/faq-kuenstliche-intelligenz-und-gute-wissenschaftliche-praxis/</a:t>
            </a:r>
            <a:endParaRPr lang="de-DE" sz="2200" dirty="0"/>
          </a:p>
          <a:p>
            <a:pPr marL="457200" indent="-457200">
              <a:buFont typeface="Arial" panose="020B0604020202020204" pitchFamily="34" charset="0"/>
              <a:buChar char="•"/>
            </a:pPr>
            <a:r>
              <a:rPr lang="de-DE" sz="2200" dirty="0"/>
              <a:t>Ombudsstelle der Universität Göttingen mit Informationen zu KI in Forschung und Lehre, siehe </a:t>
            </a:r>
            <a:r>
              <a:rPr lang="de-DE" sz="2200" dirty="0">
                <a:hlinkClick r:id="rId4"/>
              </a:rPr>
              <a:t>https://uni-goettingen.de/de/686585.html</a:t>
            </a:r>
            <a:endParaRPr lang="de-DE" sz="2200" dirty="0"/>
          </a:p>
          <a:p>
            <a:endParaRPr lang="de-DE" sz="2200" dirty="0"/>
          </a:p>
          <a:p>
            <a:r>
              <a:rPr lang="de-DE" sz="2200" dirty="0"/>
              <a:t>WICHTIG:</a:t>
            </a:r>
          </a:p>
          <a:p>
            <a:pPr marL="457200" indent="-457200">
              <a:buFont typeface="Wingdings" pitchFamily="2" charset="2"/>
              <a:buChar char="Ø"/>
            </a:pPr>
            <a:r>
              <a:rPr lang="de-DE" sz="2200" dirty="0"/>
              <a:t>DSGVO konform handeln, z.B. Wahrung der Anonymität der </a:t>
            </a:r>
            <a:r>
              <a:rPr lang="de-DE" sz="2200" dirty="0" err="1"/>
              <a:t>Proband:innen</a:t>
            </a:r>
            <a:endParaRPr lang="de-DE" sz="2200" dirty="0"/>
          </a:p>
          <a:p>
            <a:pPr marL="457200" indent="-457200">
              <a:buFont typeface="Wingdings" pitchFamily="2" charset="2"/>
              <a:buChar char="Ø"/>
            </a:pPr>
            <a:r>
              <a:rPr lang="de-DE" sz="2200" dirty="0"/>
              <a:t>Urheberrechte wahren, z.B. bei Auswertungen von Primärquellen</a:t>
            </a:r>
          </a:p>
          <a:p>
            <a:pPr marL="457200" indent="-457200">
              <a:buFont typeface="Wingdings" pitchFamily="2" charset="2"/>
              <a:buChar char="Ø"/>
            </a:pPr>
            <a:endParaRPr lang="de-DE" dirty="0"/>
          </a:p>
          <a:p>
            <a:pPr marL="457200" indent="-457200">
              <a:buFont typeface="Wingdings" pitchFamily="2" charset="2"/>
              <a:buChar char="Ø"/>
            </a:pPr>
            <a:endParaRPr lang="de-DE" dirty="0"/>
          </a:p>
          <a:p>
            <a:pPr marL="457200" indent="-457200">
              <a:buFont typeface="Wingdings" pitchFamily="2" charset="2"/>
              <a:buChar char="Ø"/>
            </a:pPr>
            <a:endParaRPr lang="de-DE" dirty="0"/>
          </a:p>
          <a:p>
            <a:endParaRPr lang="de-DE" dirty="0"/>
          </a:p>
          <a:p>
            <a:endParaRPr lang="de-DE" dirty="0"/>
          </a:p>
          <a:p>
            <a:endParaRPr lang="de-DE" dirty="0"/>
          </a:p>
        </p:txBody>
      </p:sp>
    </p:spTree>
    <p:extLst>
      <p:ext uri="{BB962C8B-B14F-4D97-AF65-F5344CB8AC3E}">
        <p14:creationId xmlns:p14="http://schemas.microsoft.com/office/powerpoint/2010/main" val="370476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1805638-3E5F-2B6C-6AB8-FFE786DCE3D6}"/>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AB968FF6-1FF7-144F-251F-4F0F49F08A83}"/>
              </a:ext>
            </a:extLst>
          </p:cNvPr>
          <p:cNvSpPr>
            <a:spLocks noGrp="1"/>
          </p:cNvSpPr>
          <p:nvPr>
            <p:ph type="title"/>
          </p:nvPr>
        </p:nvSpPr>
        <p:spPr bwMode="auto"/>
        <p:txBody>
          <a:bodyPr/>
          <a:lstStyle/>
          <a:p>
            <a:pPr>
              <a:defRPr/>
            </a:pPr>
            <a:r>
              <a:rPr lang="de-DE" dirty="0"/>
              <a:t>4. Kooperation von </a:t>
            </a:r>
            <a:r>
              <a:rPr lang="de-DE" dirty="0" err="1"/>
              <a:t>Forscher:in</a:t>
            </a:r>
            <a:r>
              <a:rPr lang="de-DE" dirty="0"/>
              <a:t> und KI</a:t>
            </a:r>
            <a:endParaRPr dirty="0"/>
          </a:p>
        </p:txBody>
      </p:sp>
      <p:sp>
        <p:nvSpPr>
          <p:cNvPr id="4" name="Fußzeilenplatzhalter 3">
            <a:extLst>
              <a:ext uri="{FF2B5EF4-FFF2-40B4-BE49-F238E27FC236}">
                <a16:creationId xmlns:a16="http://schemas.microsoft.com/office/drawing/2014/main" id="{F345EAF6-8D3D-BAA1-6AAD-7C5B7E01609D}"/>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F476A4D7-5E0E-17E1-F81B-2FBBC43F39E3}"/>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F78568B2-8B91-6A02-AC8C-481FF986D89B}"/>
              </a:ext>
            </a:extLst>
          </p:cNvPr>
          <p:cNvSpPr>
            <a:spLocks noGrp="1"/>
          </p:cNvSpPr>
          <p:nvPr>
            <p:ph type="sldNum" sz="quarter" idx="4"/>
          </p:nvPr>
        </p:nvSpPr>
        <p:spPr bwMode="auto"/>
        <p:txBody>
          <a:bodyPr/>
          <a:lstStyle/>
          <a:p>
            <a:pPr>
              <a:defRPr/>
            </a:pPr>
            <a:fld id="{B6F15528-21DE-4FAA-801E-634DDDAF4B2B}" type="slidenum">
              <a:rPr lang="de-DE"/>
              <a:t>7</a:t>
            </a:fld>
            <a:endParaRPr lang="de-DE"/>
          </a:p>
        </p:txBody>
      </p:sp>
      <p:sp>
        <p:nvSpPr>
          <p:cNvPr id="7" name="Textplatzhalter 6">
            <a:extLst>
              <a:ext uri="{FF2B5EF4-FFF2-40B4-BE49-F238E27FC236}">
                <a16:creationId xmlns:a16="http://schemas.microsoft.com/office/drawing/2014/main" id="{46B1C034-1F55-CB52-FE65-EA74F26336B8}"/>
              </a:ext>
            </a:extLst>
          </p:cNvPr>
          <p:cNvSpPr>
            <a:spLocks noGrp="1"/>
          </p:cNvSpPr>
          <p:nvPr>
            <p:ph type="body" sz="quarter" idx="12"/>
          </p:nvPr>
        </p:nvSpPr>
        <p:spPr bwMode="auto"/>
        <p:txBody>
          <a:bodyPr/>
          <a:lstStyle/>
          <a:p>
            <a:pPr>
              <a:defRPr/>
            </a:pPr>
            <a:endParaRPr lang="de-DE"/>
          </a:p>
        </p:txBody>
      </p:sp>
      <p:graphicFrame>
        <p:nvGraphicFramePr>
          <p:cNvPr id="3" name="Tabelle 2">
            <a:extLst>
              <a:ext uri="{FF2B5EF4-FFF2-40B4-BE49-F238E27FC236}">
                <a16:creationId xmlns:a16="http://schemas.microsoft.com/office/drawing/2014/main" id="{0D41DD62-8D2E-7D66-33E0-E9E0B9B23F5A}"/>
              </a:ext>
            </a:extLst>
          </p:cNvPr>
          <p:cNvGraphicFramePr>
            <a:graphicFrameLocks noGrp="1"/>
          </p:cNvGraphicFramePr>
          <p:nvPr>
            <p:extLst>
              <p:ext uri="{D42A27DB-BD31-4B8C-83A1-F6EECF244321}">
                <p14:modId xmlns:p14="http://schemas.microsoft.com/office/powerpoint/2010/main" val="670637101"/>
              </p:ext>
            </p:extLst>
          </p:nvPr>
        </p:nvGraphicFramePr>
        <p:xfrm>
          <a:off x="1344265" y="1988840"/>
          <a:ext cx="6610152" cy="4297680"/>
        </p:xfrm>
        <a:graphic>
          <a:graphicData uri="http://schemas.openxmlformats.org/drawingml/2006/table">
            <a:tbl>
              <a:tblPr firstRow="1" bandRow="1">
                <a:tableStyleId>{5C22544A-7EE6-4342-B048-85BDC9FD1C3A}</a:tableStyleId>
              </a:tblPr>
              <a:tblGrid>
                <a:gridCol w="3305076">
                  <a:extLst>
                    <a:ext uri="{9D8B030D-6E8A-4147-A177-3AD203B41FA5}">
                      <a16:colId xmlns:a16="http://schemas.microsoft.com/office/drawing/2014/main" val="421968708"/>
                    </a:ext>
                  </a:extLst>
                </a:gridCol>
                <a:gridCol w="3305076">
                  <a:extLst>
                    <a:ext uri="{9D8B030D-6E8A-4147-A177-3AD203B41FA5}">
                      <a16:colId xmlns:a16="http://schemas.microsoft.com/office/drawing/2014/main" val="799293115"/>
                    </a:ext>
                  </a:extLst>
                </a:gridCol>
              </a:tblGrid>
              <a:tr h="0">
                <a:tc>
                  <a:txBody>
                    <a:bodyPr/>
                    <a:lstStyle/>
                    <a:p>
                      <a:pPr algn="ctr"/>
                      <a:r>
                        <a:rPr lang="de-DE" dirty="0"/>
                        <a:t>Potenziale der Datenanalyse </a:t>
                      </a:r>
                    </a:p>
                    <a:p>
                      <a:pPr algn="ctr"/>
                      <a:r>
                        <a:rPr lang="de-DE" dirty="0"/>
                        <a:t>mit KI</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dirty="0"/>
                        <a:t>Potenziale der Datenanalyse durch die Forschenden</a:t>
                      </a:r>
                    </a:p>
                  </a:txBody>
                  <a:tcPr/>
                </a:tc>
                <a:extLst>
                  <a:ext uri="{0D108BD9-81ED-4DB2-BD59-A6C34878D82A}">
                    <a16:rowId xmlns:a16="http://schemas.microsoft.com/office/drawing/2014/main" val="2833354470"/>
                  </a:ext>
                </a:extLst>
              </a:tr>
              <a:tr h="370840">
                <a:tc>
                  <a:txBody>
                    <a:bodyPr/>
                    <a:lstStyle/>
                    <a:p>
                      <a:r>
                        <a:rPr lang="de-DE" dirty="0"/>
                        <a:t>Identifizierung von Mustern in größeren Datensätzen</a:t>
                      </a:r>
                    </a:p>
                    <a:p>
                      <a:endParaRPr lang="de-DE" dirty="0"/>
                    </a:p>
                    <a:p>
                      <a:r>
                        <a:rPr lang="de-DE" dirty="0"/>
                        <a:t>Automatisierte Abläufe, die eine systematische Auswertung durchführen</a:t>
                      </a:r>
                    </a:p>
                    <a:p>
                      <a:endParaRPr lang="de-DE" dirty="0"/>
                    </a:p>
                    <a:p>
                      <a:r>
                        <a:rPr lang="de-DE" dirty="0"/>
                        <a:t>Vorschläge für Kategorienbildungen, inhaltliche Strukturierungen</a:t>
                      </a:r>
                    </a:p>
                    <a:p>
                      <a:endParaRPr lang="de-DE" dirty="0"/>
                    </a:p>
                    <a:p>
                      <a:r>
                        <a:rPr lang="de-DE" dirty="0"/>
                        <a:t>Verknüpfung qualitativer und quantitativer Auswertungen</a:t>
                      </a:r>
                    </a:p>
                  </a:txBody>
                  <a:tcPr/>
                </a:tc>
                <a:tc>
                  <a:txBody>
                    <a:bodyPr/>
                    <a:lstStyle/>
                    <a:p>
                      <a:r>
                        <a:rPr lang="de-DE" dirty="0"/>
                        <a:t>Konzeptuelles Erarbeiten</a:t>
                      </a:r>
                    </a:p>
                    <a:p>
                      <a:endParaRPr lang="de-DE" dirty="0"/>
                    </a:p>
                    <a:p>
                      <a:r>
                        <a:rPr lang="de-DE" dirty="0"/>
                        <a:t>Sinnstiftung und Bewertung von Auswertungsergebnissen, Einordnung in den Forschungskontext</a:t>
                      </a:r>
                    </a:p>
                    <a:p>
                      <a:endParaRPr lang="de-DE" dirty="0"/>
                    </a:p>
                  </a:txBody>
                  <a:tcPr/>
                </a:tc>
                <a:extLst>
                  <a:ext uri="{0D108BD9-81ED-4DB2-BD59-A6C34878D82A}">
                    <a16:rowId xmlns:a16="http://schemas.microsoft.com/office/drawing/2014/main" val="2178319077"/>
                  </a:ext>
                </a:extLst>
              </a:tr>
            </a:tbl>
          </a:graphicData>
        </a:graphic>
      </p:graphicFrame>
    </p:spTree>
    <p:extLst>
      <p:ext uri="{BB962C8B-B14F-4D97-AF65-F5344CB8AC3E}">
        <p14:creationId xmlns:p14="http://schemas.microsoft.com/office/powerpoint/2010/main" val="375325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627AA7F-F372-D113-C5A9-5BCEDF4B22F6}"/>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55D51CE-F269-9948-3B62-E4CCA6EBB541}"/>
              </a:ext>
            </a:extLst>
          </p:cNvPr>
          <p:cNvSpPr>
            <a:spLocks noGrp="1"/>
          </p:cNvSpPr>
          <p:nvPr>
            <p:ph type="title"/>
          </p:nvPr>
        </p:nvSpPr>
        <p:spPr bwMode="auto"/>
        <p:txBody>
          <a:bodyPr/>
          <a:lstStyle/>
          <a:p>
            <a:pPr>
              <a:defRPr/>
            </a:pPr>
            <a:r>
              <a:rPr lang="de-DE" dirty="0"/>
              <a:t>4. Kooperation von </a:t>
            </a:r>
            <a:r>
              <a:rPr lang="de-DE" dirty="0" err="1"/>
              <a:t>Forscher:in</a:t>
            </a:r>
            <a:r>
              <a:rPr lang="de-DE" dirty="0"/>
              <a:t> und KI</a:t>
            </a:r>
            <a:endParaRPr dirty="0"/>
          </a:p>
        </p:txBody>
      </p:sp>
      <p:sp>
        <p:nvSpPr>
          <p:cNvPr id="4" name="Fußzeilenplatzhalter 3">
            <a:extLst>
              <a:ext uri="{FF2B5EF4-FFF2-40B4-BE49-F238E27FC236}">
                <a16:creationId xmlns:a16="http://schemas.microsoft.com/office/drawing/2014/main" id="{F7BFD3D6-F7E2-48AE-D039-EA5A47A9474A}"/>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F0C75254-4839-1956-4417-8C0CAAE9CD59}"/>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B74A7B9D-3420-398B-B1A6-CF16A5940B3D}"/>
              </a:ext>
            </a:extLst>
          </p:cNvPr>
          <p:cNvSpPr>
            <a:spLocks noGrp="1"/>
          </p:cNvSpPr>
          <p:nvPr>
            <p:ph type="sldNum" sz="quarter" idx="4"/>
          </p:nvPr>
        </p:nvSpPr>
        <p:spPr bwMode="auto"/>
        <p:txBody>
          <a:bodyPr/>
          <a:lstStyle/>
          <a:p>
            <a:pPr>
              <a:defRPr/>
            </a:pPr>
            <a:fld id="{B6F15528-21DE-4FAA-801E-634DDDAF4B2B}" type="slidenum">
              <a:rPr lang="de-DE"/>
              <a:t>8</a:t>
            </a:fld>
            <a:endParaRPr lang="de-DE"/>
          </a:p>
        </p:txBody>
      </p:sp>
      <p:sp>
        <p:nvSpPr>
          <p:cNvPr id="7" name="Textplatzhalter 6">
            <a:extLst>
              <a:ext uri="{FF2B5EF4-FFF2-40B4-BE49-F238E27FC236}">
                <a16:creationId xmlns:a16="http://schemas.microsoft.com/office/drawing/2014/main" id="{626B26B4-C1F2-3236-5AFA-356396E33B14}"/>
              </a:ext>
            </a:extLst>
          </p:cNvPr>
          <p:cNvSpPr>
            <a:spLocks noGrp="1"/>
          </p:cNvSpPr>
          <p:nvPr>
            <p:ph type="body" sz="quarter" idx="12"/>
          </p:nvPr>
        </p:nvSpPr>
        <p:spPr bwMode="auto"/>
        <p:txBody>
          <a:bodyPr/>
          <a:lstStyle/>
          <a:p>
            <a:pPr>
              <a:defRPr/>
            </a:pPr>
            <a:endParaRPr lang="de-DE"/>
          </a:p>
        </p:txBody>
      </p:sp>
      <p:pic>
        <p:nvPicPr>
          <p:cNvPr id="8" name="Image 0" descr="preencoded.png">
            <a:extLst>
              <a:ext uri="{FF2B5EF4-FFF2-40B4-BE49-F238E27FC236}">
                <a16:creationId xmlns:a16="http://schemas.microsoft.com/office/drawing/2014/main" id="{C363971E-8F49-BEF6-21FB-5D0FA6827048}"/>
              </a:ext>
            </a:extLst>
          </p:cNvPr>
          <p:cNvPicPr>
            <a:picLocks noChangeAspect="1"/>
          </p:cNvPicPr>
          <p:nvPr/>
        </p:nvPicPr>
        <p:blipFill>
          <a:blip r:embed="rId3"/>
          <a:stretch>
            <a:fillRect/>
          </a:stretch>
        </p:blipFill>
        <p:spPr>
          <a:xfrm>
            <a:off x="778867" y="2226593"/>
            <a:ext cx="6867922" cy="3143250"/>
          </a:xfrm>
          <a:prstGeom prst="rect">
            <a:avLst/>
          </a:prstGeom>
        </p:spPr>
      </p:pic>
      <p:sp>
        <p:nvSpPr>
          <p:cNvPr id="10" name="Text 1">
            <a:extLst>
              <a:ext uri="{FF2B5EF4-FFF2-40B4-BE49-F238E27FC236}">
                <a16:creationId xmlns:a16="http://schemas.microsoft.com/office/drawing/2014/main" id="{C1C17212-203C-353D-B8ED-D0050E91DA31}"/>
              </a:ext>
            </a:extLst>
          </p:cNvPr>
          <p:cNvSpPr/>
          <p:nvPr/>
        </p:nvSpPr>
        <p:spPr>
          <a:xfrm>
            <a:off x="6084514" y="4318750"/>
            <a:ext cx="1289413" cy="261498"/>
          </a:xfrm>
          <a:prstGeom prst="rect">
            <a:avLst/>
          </a:prstGeom>
          <a:noFill/>
          <a:ln/>
        </p:spPr>
        <p:txBody>
          <a:bodyPr wrap="none" lIns="0" tIns="0" rIns="0" bIns="0" rtlCol="0" anchor="t"/>
          <a:lstStyle/>
          <a:p>
            <a:pPr algn="ctr">
              <a:lnSpc>
                <a:spcPts val="2042"/>
              </a:lnSpc>
            </a:pPr>
            <a:r>
              <a:rPr lang="en-US" sz="1800" b="1" dirty="0">
                <a:solidFill>
                  <a:srgbClr val="384653"/>
                </a:solidFill>
                <a:latin typeface="Calibri" panose="020F0502020204030204" pitchFamily="34" charset="0"/>
                <a:ea typeface="Barlow Bold" pitchFamily="34" charset="-122"/>
                <a:cs typeface="Calibri" panose="020F0502020204030204" pitchFamily="34" charset="0"/>
              </a:rPr>
              <a:t>Erkenntnisse</a:t>
            </a:r>
            <a:endParaRPr lang="en-US" sz="1800" dirty="0">
              <a:latin typeface="Calibri" panose="020F0502020204030204" pitchFamily="34" charset="0"/>
              <a:cs typeface="Calibri" panose="020F0502020204030204" pitchFamily="34" charset="0"/>
            </a:endParaRPr>
          </a:p>
        </p:txBody>
      </p:sp>
      <p:sp>
        <p:nvSpPr>
          <p:cNvPr id="11" name="Text 2">
            <a:extLst>
              <a:ext uri="{FF2B5EF4-FFF2-40B4-BE49-F238E27FC236}">
                <a16:creationId xmlns:a16="http://schemas.microsoft.com/office/drawing/2014/main" id="{52033106-DA91-450A-05B3-DC6A12C7F70A}"/>
              </a:ext>
            </a:extLst>
          </p:cNvPr>
          <p:cNvSpPr/>
          <p:nvPr/>
        </p:nvSpPr>
        <p:spPr>
          <a:xfrm>
            <a:off x="4459501" y="4318750"/>
            <a:ext cx="1289413" cy="261498"/>
          </a:xfrm>
          <a:prstGeom prst="rect">
            <a:avLst/>
          </a:prstGeom>
          <a:noFill/>
          <a:ln/>
        </p:spPr>
        <p:txBody>
          <a:bodyPr wrap="none" lIns="0" tIns="0" rIns="0" bIns="0" rtlCol="0" anchor="t"/>
          <a:lstStyle/>
          <a:p>
            <a:pPr algn="ctr">
              <a:lnSpc>
                <a:spcPts val="2042"/>
              </a:lnSpc>
            </a:pPr>
            <a:r>
              <a:rPr lang="en-US" sz="1800" b="1" dirty="0">
                <a:solidFill>
                  <a:srgbClr val="384653"/>
                </a:solidFill>
                <a:latin typeface="Calibri" panose="020F0502020204030204" pitchFamily="34" charset="0"/>
                <a:ea typeface="Barlow Bold" pitchFamily="34" charset="-122"/>
                <a:cs typeface="Calibri" panose="020F0502020204030204" pitchFamily="34" charset="0"/>
              </a:rPr>
              <a:t>Reflexion</a:t>
            </a:r>
            <a:endParaRPr lang="en-US" sz="1800" dirty="0">
              <a:latin typeface="Calibri" panose="020F0502020204030204" pitchFamily="34" charset="0"/>
              <a:cs typeface="Calibri" panose="020F0502020204030204" pitchFamily="34" charset="0"/>
            </a:endParaRPr>
          </a:p>
        </p:txBody>
      </p:sp>
      <p:sp>
        <p:nvSpPr>
          <p:cNvPr id="12" name="Text 3">
            <a:extLst>
              <a:ext uri="{FF2B5EF4-FFF2-40B4-BE49-F238E27FC236}">
                <a16:creationId xmlns:a16="http://schemas.microsoft.com/office/drawing/2014/main" id="{902C1AD8-FAEB-69C4-21E1-E8F488170187}"/>
              </a:ext>
            </a:extLst>
          </p:cNvPr>
          <p:cNvSpPr/>
          <p:nvPr/>
        </p:nvSpPr>
        <p:spPr>
          <a:xfrm>
            <a:off x="2843320" y="4318750"/>
            <a:ext cx="1289413" cy="261498"/>
          </a:xfrm>
          <a:prstGeom prst="rect">
            <a:avLst/>
          </a:prstGeom>
          <a:noFill/>
          <a:ln/>
        </p:spPr>
        <p:txBody>
          <a:bodyPr wrap="none" lIns="0" tIns="0" rIns="0" bIns="0" rtlCol="0" anchor="t"/>
          <a:lstStyle/>
          <a:p>
            <a:pPr algn="ctr">
              <a:lnSpc>
                <a:spcPts val="2042"/>
              </a:lnSpc>
            </a:pPr>
            <a:r>
              <a:rPr lang="en-US" sz="1800" b="1" dirty="0">
                <a:solidFill>
                  <a:srgbClr val="384653"/>
                </a:solidFill>
                <a:latin typeface="Calibri" panose="020F0502020204030204" pitchFamily="34" charset="0"/>
                <a:ea typeface="Barlow Bold" pitchFamily="34" charset="-122"/>
                <a:cs typeface="Calibri" panose="020F0502020204030204" pitchFamily="34" charset="0"/>
              </a:rPr>
              <a:t>Datenanalyse</a:t>
            </a:r>
            <a:endParaRPr lang="en-US" sz="1800" dirty="0">
              <a:latin typeface="Calibri" panose="020F0502020204030204" pitchFamily="34" charset="0"/>
              <a:cs typeface="Calibri" panose="020F0502020204030204" pitchFamily="34" charset="0"/>
            </a:endParaRPr>
          </a:p>
        </p:txBody>
      </p:sp>
      <p:sp>
        <p:nvSpPr>
          <p:cNvPr id="13" name="Text 4">
            <a:extLst>
              <a:ext uri="{FF2B5EF4-FFF2-40B4-BE49-F238E27FC236}">
                <a16:creationId xmlns:a16="http://schemas.microsoft.com/office/drawing/2014/main" id="{FF4E9D5A-B77E-19CF-AB52-DB0C67EEEDBB}"/>
              </a:ext>
            </a:extLst>
          </p:cNvPr>
          <p:cNvSpPr/>
          <p:nvPr/>
        </p:nvSpPr>
        <p:spPr>
          <a:xfrm>
            <a:off x="975437" y="4318750"/>
            <a:ext cx="1289413" cy="261498"/>
          </a:xfrm>
          <a:prstGeom prst="rect">
            <a:avLst/>
          </a:prstGeom>
          <a:noFill/>
          <a:ln/>
        </p:spPr>
        <p:txBody>
          <a:bodyPr wrap="none" lIns="0" tIns="0" rIns="0" bIns="0" rtlCol="0" anchor="t"/>
          <a:lstStyle/>
          <a:p>
            <a:pPr algn="ctr">
              <a:lnSpc>
                <a:spcPts val="2042"/>
              </a:lnSpc>
            </a:pPr>
            <a:r>
              <a:rPr lang="en-US" sz="1800" b="1" dirty="0">
                <a:solidFill>
                  <a:srgbClr val="384653"/>
                </a:solidFill>
                <a:latin typeface="Calibri" panose="020F0502020204030204" pitchFamily="34" charset="0"/>
                <a:ea typeface="Barlow Bold" pitchFamily="34" charset="-122"/>
                <a:cs typeface="Calibri" panose="020F0502020204030204" pitchFamily="34" charset="0"/>
              </a:rPr>
              <a:t>Wissen und </a:t>
            </a:r>
          </a:p>
          <a:p>
            <a:pPr algn="ctr">
              <a:lnSpc>
                <a:spcPts val="2042"/>
              </a:lnSpc>
            </a:pPr>
            <a:r>
              <a:rPr lang="en-US" sz="1800" b="1" dirty="0" err="1">
                <a:solidFill>
                  <a:srgbClr val="384653"/>
                </a:solidFill>
                <a:latin typeface="Calibri" panose="020F0502020204030204" pitchFamily="34" charset="0"/>
                <a:ea typeface="Barlow Bold" pitchFamily="34" charset="-122"/>
                <a:cs typeface="Calibri" panose="020F0502020204030204" pitchFamily="34" charset="0"/>
              </a:rPr>
              <a:t>Kreativität</a:t>
            </a:r>
            <a:endParaRPr lang="en-US" sz="1800" dirty="0">
              <a:latin typeface="Calibri" panose="020F0502020204030204" pitchFamily="34" charset="0"/>
              <a:cs typeface="Calibri" panose="020F0502020204030204" pitchFamily="34" charset="0"/>
            </a:endParaRPr>
          </a:p>
        </p:txBody>
      </p:sp>
      <p:sp>
        <p:nvSpPr>
          <p:cNvPr id="14" name="Text 5">
            <a:extLst>
              <a:ext uri="{FF2B5EF4-FFF2-40B4-BE49-F238E27FC236}">
                <a16:creationId xmlns:a16="http://schemas.microsoft.com/office/drawing/2014/main" id="{F8AB725F-9F68-E056-51F0-E5EFBB428823}"/>
              </a:ext>
            </a:extLst>
          </p:cNvPr>
          <p:cNvSpPr/>
          <p:nvPr/>
        </p:nvSpPr>
        <p:spPr>
          <a:xfrm>
            <a:off x="871874" y="5414646"/>
            <a:ext cx="6949083" cy="288925"/>
          </a:xfrm>
          <a:prstGeom prst="rect">
            <a:avLst/>
          </a:prstGeom>
          <a:noFill/>
          <a:ln/>
        </p:spPr>
        <p:txBody>
          <a:bodyPr wrap="none" lIns="0" tIns="0" rIns="0" bIns="0" rtlCol="0" anchor="t"/>
          <a:lstStyle/>
          <a:p>
            <a:pPr>
              <a:lnSpc>
                <a:spcPts val="2250"/>
              </a:lnSpc>
            </a:pPr>
            <a:r>
              <a:rPr lang="en-US" sz="1800" dirty="0">
                <a:solidFill>
                  <a:srgbClr val="384653"/>
                </a:solidFill>
                <a:latin typeface="Calibri" panose="020F0502020204030204" pitchFamily="34" charset="0"/>
                <a:ea typeface="Montserrat" pitchFamily="34" charset="-122"/>
                <a:cs typeface="Calibri" panose="020F0502020204030204" pitchFamily="34" charset="0"/>
              </a:rPr>
              <a:t>KI ist </a:t>
            </a:r>
            <a:r>
              <a:rPr lang="en-US" sz="1800" dirty="0" err="1">
                <a:solidFill>
                  <a:srgbClr val="384653"/>
                </a:solidFill>
                <a:latin typeface="Calibri" panose="020F0502020204030204" pitchFamily="34" charset="0"/>
                <a:ea typeface="Montserrat" pitchFamily="34" charset="-122"/>
                <a:cs typeface="Calibri" panose="020F0502020204030204" pitchFamily="34" charset="0"/>
              </a:rPr>
              <a:t>ein</a:t>
            </a:r>
            <a:r>
              <a:rPr lang="en-US" sz="1800" dirty="0">
                <a:solidFill>
                  <a:srgbClr val="384653"/>
                </a:solidFill>
                <a:latin typeface="Calibri" panose="020F0502020204030204" pitchFamily="34" charset="0"/>
                <a:ea typeface="Montserrat" pitchFamily="34" charset="-122"/>
                <a:cs typeface="Calibri" panose="020F0502020204030204" pitchFamily="34" charset="0"/>
              </a:rPr>
              <a:t> </a:t>
            </a:r>
            <a:r>
              <a:rPr lang="en-US" sz="1800" dirty="0" err="1">
                <a:solidFill>
                  <a:srgbClr val="384653"/>
                </a:solidFill>
                <a:latin typeface="Calibri" panose="020F0502020204030204" pitchFamily="34" charset="0"/>
                <a:ea typeface="Montserrat" pitchFamily="34" charset="-122"/>
                <a:cs typeface="Calibri" panose="020F0502020204030204" pitchFamily="34" charset="0"/>
              </a:rPr>
              <a:t>hilfreiches</a:t>
            </a:r>
            <a:r>
              <a:rPr lang="en-US" sz="1800" dirty="0">
                <a:solidFill>
                  <a:srgbClr val="384653"/>
                </a:solidFill>
                <a:latin typeface="Calibri" panose="020F0502020204030204" pitchFamily="34" charset="0"/>
                <a:ea typeface="Montserrat" pitchFamily="34" charset="-122"/>
                <a:cs typeface="Calibri" panose="020F0502020204030204" pitchFamily="34" charset="0"/>
              </a:rPr>
              <a:t> Werkzeug – kein Ersatz für den forschenden Menschen.</a:t>
            </a:r>
            <a:endParaRPr lang="en-US" sz="1800" dirty="0">
              <a:latin typeface="Calibri" panose="020F0502020204030204" pitchFamily="34" charset="0"/>
              <a:cs typeface="Calibri" panose="020F0502020204030204" pitchFamily="34" charset="0"/>
            </a:endParaRPr>
          </a:p>
        </p:txBody>
      </p:sp>
      <p:sp>
        <p:nvSpPr>
          <p:cNvPr id="15" name="Text 8">
            <a:extLst>
              <a:ext uri="{FF2B5EF4-FFF2-40B4-BE49-F238E27FC236}">
                <a16:creationId xmlns:a16="http://schemas.microsoft.com/office/drawing/2014/main" id="{E5CF4E74-829C-A357-3F84-9FA82BC55BEC}"/>
              </a:ext>
            </a:extLst>
          </p:cNvPr>
          <p:cNvSpPr/>
          <p:nvPr/>
        </p:nvSpPr>
        <p:spPr>
          <a:xfrm>
            <a:off x="8202659" y="4580248"/>
            <a:ext cx="3538438" cy="1733550"/>
          </a:xfrm>
          <a:prstGeom prst="rect">
            <a:avLst/>
          </a:prstGeom>
          <a:noFill/>
          <a:ln/>
        </p:spPr>
        <p:txBody>
          <a:bodyPr wrap="square" lIns="0" tIns="0" rIns="0" bIns="0" rtlCol="0" anchor="t"/>
          <a:lstStyle/>
          <a:p>
            <a:pPr>
              <a:lnSpc>
                <a:spcPts val="2250"/>
              </a:lnSpc>
            </a:pPr>
            <a:endParaRPr lang="en-US" sz="1417" dirty="0">
              <a:latin typeface="Calibri" panose="020F0502020204030204" pitchFamily="34" charset="0"/>
              <a:cs typeface="Calibri" panose="020F0502020204030204" pitchFamily="34" charset="0"/>
            </a:endParaRPr>
          </a:p>
        </p:txBody>
      </p:sp>
      <p:sp>
        <p:nvSpPr>
          <p:cNvPr id="16" name="Shape 6">
            <a:extLst>
              <a:ext uri="{FF2B5EF4-FFF2-40B4-BE49-F238E27FC236}">
                <a16:creationId xmlns:a16="http://schemas.microsoft.com/office/drawing/2014/main" id="{EDFB3094-4045-AEAD-5BE4-E15E45C033B0}"/>
              </a:ext>
            </a:extLst>
          </p:cNvPr>
          <p:cNvSpPr/>
          <p:nvPr/>
        </p:nvSpPr>
        <p:spPr>
          <a:xfrm>
            <a:off x="8225258" y="2012954"/>
            <a:ext cx="3786681" cy="4300844"/>
          </a:xfrm>
          <a:prstGeom prst="roundRect">
            <a:avLst>
              <a:gd name="adj" fmla="val 10830"/>
            </a:avLst>
          </a:prstGeom>
          <a:solidFill>
            <a:srgbClr val="BEDFF3"/>
          </a:solidFill>
          <a:ln/>
        </p:spPr>
      </p:sp>
      <p:sp>
        <p:nvSpPr>
          <p:cNvPr id="17" name="Text 7">
            <a:extLst>
              <a:ext uri="{FF2B5EF4-FFF2-40B4-BE49-F238E27FC236}">
                <a16:creationId xmlns:a16="http://schemas.microsoft.com/office/drawing/2014/main" id="{91801418-C93D-521B-D3C1-4F3127CB0A2D}"/>
              </a:ext>
            </a:extLst>
          </p:cNvPr>
          <p:cNvSpPr/>
          <p:nvPr/>
        </p:nvSpPr>
        <p:spPr>
          <a:xfrm>
            <a:off x="8401050" y="2060848"/>
            <a:ext cx="3501042" cy="2002557"/>
          </a:xfrm>
          <a:prstGeom prst="rect">
            <a:avLst/>
          </a:prstGeom>
          <a:noFill/>
          <a:ln/>
        </p:spPr>
        <p:txBody>
          <a:bodyPr wrap="square" lIns="0" tIns="0" rIns="0" bIns="0" rtlCol="0" anchor="t"/>
          <a:lstStyle/>
          <a:p>
            <a:pPr>
              <a:lnSpc>
                <a:spcPts val="2250"/>
              </a:lnSpc>
            </a:pPr>
            <a:endParaRPr lang="en-US" sz="2000" b="1" dirty="0">
              <a:solidFill>
                <a:srgbClr val="000000"/>
              </a:solidFill>
              <a:latin typeface="Calibri" panose="020F0502020204030204" pitchFamily="34" charset="0"/>
              <a:ea typeface="Montserrat" pitchFamily="34" charset="-122"/>
              <a:cs typeface="Calibri" panose="020F0502020204030204" pitchFamily="34" charset="0"/>
            </a:endParaRPr>
          </a:p>
          <a:p>
            <a:pPr>
              <a:lnSpc>
                <a:spcPts val="2250"/>
              </a:lnSpc>
            </a:pPr>
            <a:r>
              <a:rPr lang="en-US" sz="2000" b="1" dirty="0" err="1">
                <a:solidFill>
                  <a:srgbClr val="000000"/>
                </a:solidFill>
                <a:latin typeface="Calibri" panose="020F0502020204030204" pitchFamily="34" charset="0"/>
                <a:ea typeface="Montserrat" pitchFamily="34" charset="-122"/>
                <a:cs typeface="Calibri" panose="020F0502020204030204" pitchFamily="34" charset="0"/>
              </a:rPr>
              <a:t>Kooperation</a:t>
            </a:r>
            <a:r>
              <a:rPr lang="en-US" sz="2000" b="1" dirty="0">
                <a:solidFill>
                  <a:srgbClr val="000000"/>
                </a:solidFill>
                <a:latin typeface="Calibri" panose="020F0502020204030204" pitchFamily="34" charset="0"/>
                <a:ea typeface="Montserrat" pitchFamily="34" charset="-122"/>
                <a:cs typeface="Calibri" panose="020F0502020204030204" pitchFamily="34" charset="0"/>
              </a:rPr>
              <a:t> </a:t>
            </a:r>
            <a:r>
              <a:rPr lang="en-US" sz="2000" b="1" dirty="0" err="1">
                <a:solidFill>
                  <a:srgbClr val="000000"/>
                </a:solidFill>
                <a:latin typeface="Calibri" panose="020F0502020204030204" pitchFamily="34" charset="0"/>
                <a:ea typeface="Montserrat" pitchFamily="34" charset="-122"/>
                <a:cs typeface="Calibri" panose="020F0502020204030204" pitchFamily="34" charset="0"/>
              </a:rPr>
              <a:t>als</a:t>
            </a:r>
            <a:r>
              <a:rPr lang="en-US" sz="2000" b="1" dirty="0">
                <a:solidFill>
                  <a:srgbClr val="000000"/>
                </a:solidFill>
                <a:latin typeface="Calibri" panose="020F0502020204030204" pitchFamily="34" charset="0"/>
                <a:ea typeface="Montserrat" pitchFamily="34" charset="-122"/>
                <a:cs typeface="Calibri" panose="020F0502020204030204" pitchFamily="34" charset="0"/>
              </a:rPr>
              <a:t> </a:t>
            </a:r>
            <a:r>
              <a:rPr lang="en-US" sz="2000" b="1" dirty="0" err="1">
                <a:solidFill>
                  <a:srgbClr val="000000"/>
                </a:solidFill>
                <a:latin typeface="Calibri" panose="020F0502020204030204" pitchFamily="34" charset="0"/>
                <a:ea typeface="Montserrat" pitchFamily="34" charset="-122"/>
                <a:cs typeface="Calibri" panose="020F0502020204030204" pitchFamily="34" charset="0"/>
              </a:rPr>
              <a:t>Schlüsselprinzip</a:t>
            </a:r>
            <a:endParaRPr lang="en-US" sz="2000" b="1" dirty="0">
              <a:solidFill>
                <a:srgbClr val="000000"/>
              </a:solidFill>
              <a:latin typeface="Calibri" panose="020F0502020204030204" pitchFamily="34" charset="0"/>
              <a:ea typeface="Montserrat" pitchFamily="34" charset="-122"/>
              <a:cs typeface="Calibri" panose="020F0502020204030204" pitchFamily="34" charset="0"/>
            </a:endParaRPr>
          </a:p>
          <a:p>
            <a:pPr>
              <a:lnSpc>
                <a:spcPts val="2250"/>
              </a:lnSpc>
            </a:pPr>
            <a:r>
              <a:rPr lang="en-US" sz="2000" dirty="0">
                <a:solidFill>
                  <a:srgbClr val="000000"/>
                </a:solidFill>
                <a:latin typeface="Calibri" panose="020F0502020204030204" pitchFamily="34" charset="0"/>
                <a:ea typeface="Montserrat" pitchFamily="34" charset="-122"/>
                <a:cs typeface="Calibri" panose="020F0502020204030204" pitchFamily="34" charset="0"/>
              </a:rPr>
              <a:t>Die Stärke liegt in der </a:t>
            </a:r>
            <a:r>
              <a:rPr lang="en-US" sz="2000" dirty="0" err="1">
                <a:solidFill>
                  <a:srgbClr val="000000"/>
                </a:solidFill>
                <a:latin typeface="Calibri" panose="020F0502020204030204" pitchFamily="34" charset="0"/>
                <a:ea typeface="Montserrat" pitchFamily="34" charset="-122"/>
                <a:cs typeface="Calibri" panose="020F0502020204030204" pitchFamily="34" charset="0"/>
              </a:rPr>
              <a:t>Synergie</a:t>
            </a:r>
            <a:r>
              <a:rPr lang="en-US" sz="2000" dirty="0">
                <a:solidFill>
                  <a:srgbClr val="000000"/>
                </a:solidFill>
                <a:latin typeface="Calibri" panose="020F0502020204030204" pitchFamily="34" charset="0"/>
                <a:ea typeface="Montserrat" pitchFamily="34" charset="-122"/>
                <a:cs typeface="Calibri" panose="020F0502020204030204" pitchFamily="34" charset="0"/>
              </a:rPr>
              <a:t>: </a:t>
            </a:r>
          </a:p>
          <a:p>
            <a:pPr>
              <a:lnSpc>
                <a:spcPts val="2250"/>
              </a:lnSpc>
            </a:pPr>
            <a:endParaRPr lang="en-US" sz="2000" dirty="0">
              <a:solidFill>
                <a:srgbClr val="000000"/>
              </a:solidFill>
              <a:latin typeface="Calibri" panose="020F0502020204030204" pitchFamily="34" charset="0"/>
              <a:ea typeface="Montserrat" pitchFamily="34" charset="-122"/>
              <a:cs typeface="Calibri" panose="020F0502020204030204" pitchFamily="34" charset="0"/>
            </a:endParaRPr>
          </a:p>
          <a:p>
            <a:pPr algn="ctr">
              <a:lnSpc>
                <a:spcPts val="2250"/>
              </a:lnSpc>
            </a:pPr>
            <a:r>
              <a:rPr lang="en-US" sz="2000" dirty="0" err="1">
                <a:solidFill>
                  <a:srgbClr val="000000"/>
                </a:solidFill>
                <a:latin typeface="Calibri" panose="020F0502020204030204" pitchFamily="34" charset="0"/>
                <a:ea typeface="Montserrat" pitchFamily="34" charset="-122"/>
                <a:cs typeface="Calibri" panose="020F0502020204030204" pitchFamily="34" charset="0"/>
              </a:rPr>
              <a:t>menschliche</a:t>
            </a:r>
            <a:r>
              <a:rPr lang="en-US" sz="2000" dirty="0">
                <a:solidFill>
                  <a:srgbClr val="000000"/>
                </a:solidFill>
                <a:latin typeface="Calibri" panose="020F0502020204030204" pitchFamily="34" charset="0"/>
                <a:ea typeface="Montserrat" pitchFamily="34" charset="-122"/>
                <a:cs typeface="Calibri" panose="020F0502020204030204" pitchFamily="34" charset="0"/>
              </a:rPr>
              <a:t> </a:t>
            </a:r>
            <a:r>
              <a:rPr lang="en-US" sz="2000" dirty="0" err="1">
                <a:solidFill>
                  <a:srgbClr val="000000"/>
                </a:solidFill>
                <a:latin typeface="Calibri" panose="020F0502020204030204" pitchFamily="34" charset="0"/>
                <a:ea typeface="Montserrat" pitchFamily="34" charset="-122"/>
                <a:cs typeface="Calibri" panose="020F0502020204030204" pitchFamily="34" charset="0"/>
              </a:rPr>
              <a:t>Kreativität</a:t>
            </a:r>
            <a:r>
              <a:rPr lang="en-US" sz="2000" dirty="0">
                <a:solidFill>
                  <a:srgbClr val="000000"/>
                </a:solidFill>
                <a:latin typeface="Calibri" panose="020F0502020204030204" pitchFamily="34" charset="0"/>
                <a:ea typeface="Montserrat" pitchFamily="34" charset="-122"/>
                <a:cs typeface="Calibri" panose="020F0502020204030204" pitchFamily="34" charset="0"/>
              </a:rPr>
              <a:t>, </a:t>
            </a:r>
            <a:r>
              <a:rPr lang="en-US" sz="2000" dirty="0" err="1">
                <a:solidFill>
                  <a:srgbClr val="000000"/>
                </a:solidFill>
                <a:latin typeface="Calibri" panose="020F0502020204030204" pitchFamily="34" charset="0"/>
                <a:ea typeface="Montserrat" pitchFamily="34" charset="-122"/>
                <a:cs typeface="Calibri" panose="020F0502020204030204" pitchFamily="34" charset="0"/>
              </a:rPr>
              <a:t>Kontext</a:t>
            </a:r>
            <a:r>
              <a:rPr lang="en-US" sz="2000" dirty="0">
                <a:solidFill>
                  <a:srgbClr val="000000"/>
                </a:solidFill>
                <a:latin typeface="Calibri" panose="020F0502020204030204" pitchFamily="34" charset="0"/>
                <a:ea typeface="Montserrat" pitchFamily="34" charset="-122"/>
                <a:cs typeface="Calibri" panose="020F0502020204030204" pitchFamily="34" charset="0"/>
              </a:rPr>
              <a:t>-, </a:t>
            </a:r>
            <a:r>
              <a:rPr lang="en-US" sz="2000" dirty="0" err="1">
                <a:solidFill>
                  <a:srgbClr val="000000"/>
                </a:solidFill>
                <a:latin typeface="Calibri" panose="020F0502020204030204" pitchFamily="34" charset="0"/>
                <a:ea typeface="Montserrat" pitchFamily="34" charset="-122"/>
                <a:cs typeface="Calibri" panose="020F0502020204030204" pitchFamily="34" charset="0"/>
              </a:rPr>
              <a:t>Fachwissen</a:t>
            </a:r>
            <a:r>
              <a:rPr lang="en-US" sz="2000" dirty="0">
                <a:solidFill>
                  <a:srgbClr val="000000"/>
                </a:solidFill>
                <a:latin typeface="Calibri" panose="020F0502020204030204" pitchFamily="34" charset="0"/>
                <a:ea typeface="Montserrat" pitchFamily="34" charset="-122"/>
                <a:cs typeface="Calibri" panose="020F0502020204030204" pitchFamily="34" charset="0"/>
              </a:rPr>
              <a:t> und kritisches Denken </a:t>
            </a:r>
          </a:p>
          <a:p>
            <a:pPr algn="ctr">
              <a:lnSpc>
                <a:spcPts val="2250"/>
              </a:lnSpc>
            </a:pPr>
            <a:endParaRPr lang="en-US" sz="2000" dirty="0">
              <a:solidFill>
                <a:srgbClr val="000000"/>
              </a:solidFill>
              <a:latin typeface="Calibri" panose="020F0502020204030204" pitchFamily="34" charset="0"/>
              <a:ea typeface="Montserrat" pitchFamily="34" charset="-122"/>
              <a:cs typeface="Calibri" panose="020F0502020204030204" pitchFamily="34" charset="0"/>
            </a:endParaRPr>
          </a:p>
          <a:p>
            <a:pPr algn="ctr">
              <a:lnSpc>
                <a:spcPts val="2250"/>
              </a:lnSpc>
            </a:pPr>
            <a:endParaRPr lang="en-US" sz="2000" dirty="0">
              <a:solidFill>
                <a:srgbClr val="000000"/>
              </a:solidFill>
              <a:latin typeface="Calibri" panose="020F0502020204030204" pitchFamily="34" charset="0"/>
              <a:ea typeface="Montserrat" pitchFamily="34" charset="-122"/>
              <a:cs typeface="Calibri" panose="020F0502020204030204" pitchFamily="34" charset="0"/>
            </a:endParaRPr>
          </a:p>
          <a:p>
            <a:pPr algn="ctr">
              <a:lnSpc>
                <a:spcPts val="2250"/>
              </a:lnSpc>
            </a:pPr>
            <a:endParaRPr lang="en-US" sz="2000" dirty="0">
              <a:solidFill>
                <a:srgbClr val="000000"/>
              </a:solidFill>
              <a:latin typeface="Calibri" panose="020F0502020204030204" pitchFamily="34" charset="0"/>
              <a:ea typeface="Montserrat" pitchFamily="34" charset="-122"/>
              <a:cs typeface="Calibri" panose="020F0502020204030204" pitchFamily="34" charset="0"/>
            </a:endParaRPr>
          </a:p>
          <a:p>
            <a:pPr algn="ctr">
              <a:lnSpc>
                <a:spcPts val="2250"/>
              </a:lnSpc>
            </a:pPr>
            <a:endParaRPr lang="en-US" sz="2000" dirty="0">
              <a:solidFill>
                <a:srgbClr val="000000"/>
              </a:solidFill>
              <a:latin typeface="Calibri" panose="020F0502020204030204" pitchFamily="34" charset="0"/>
              <a:ea typeface="Montserrat" pitchFamily="34" charset="-122"/>
              <a:cs typeface="Calibri" panose="020F0502020204030204" pitchFamily="34" charset="0"/>
            </a:endParaRPr>
          </a:p>
          <a:p>
            <a:pPr algn="ctr">
              <a:lnSpc>
                <a:spcPts val="2250"/>
              </a:lnSpc>
            </a:pPr>
            <a:endParaRPr lang="en-US" sz="2000" dirty="0">
              <a:solidFill>
                <a:srgbClr val="000000"/>
              </a:solidFill>
              <a:latin typeface="Calibri" panose="020F0502020204030204" pitchFamily="34" charset="0"/>
              <a:ea typeface="Montserrat" pitchFamily="34" charset="-122"/>
              <a:cs typeface="Calibri" panose="020F0502020204030204" pitchFamily="34" charset="0"/>
            </a:endParaRPr>
          </a:p>
          <a:p>
            <a:pPr algn="ctr">
              <a:lnSpc>
                <a:spcPts val="2250"/>
              </a:lnSpc>
            </a:pPr>
            <a:r>
              <a:rPr lang="en-US" sz="2000" dirty="0">
                <a:solidFill>
                  <a:srgbClr val="000000"/>
                </a:solidFill>
                <a:latin typeface="Calibri" panose="020F0502020204030204" pitchFamily="34" charset="0"/>
                <a:ea typeface="Montserrat" pitchFamily="34" charset="-122"/>
                <a:cs typeface="Calibri" panose="020F0502020204030204" pitchFamily="34" charset="0"/>
              </a:rPr>
              <a:t>der </a:t>
            </a:r>
            <a:r>
              <a:rPr lang="en-US" sz="2000" dirty="0" err="1">
                <a:solidFill>
                  <a:srgbClr val="000000"/>
                </a:solidFill>
                <a:latin typeface="Calibri" panose="020F0502020204030204" pitchFamily="34" charset="0"/>
                <a:ea typeface="Montserrat" pitchFamily="34" charset="-122"/>
                <a:cs typeface="Calibri" panose="020F0502020204030204" pitchFamily="34" charset="0"/>
              </a:rPr>
              <a:t>systematischen</a:t>
            </a:r>
            <a:r>
              <a:rPr lang="en-US" sz="2000" dirty="0">
                <a:solidFill>
                  <a:srgbClr val="000000"/>
                </a:solidFill>
                <a:latin typeface="Calibri" panose="020F0502020204030204" pitchFamily="34" charset="0"/>
                <a:ea typeface="Montserrat" pitchFamily="34" charset="-122"/>
                <a:cs typeface="Calibri" panose="020F0502020204030204" pitchFamily="34" charset="0"/>
              </a:rPr>
              <a:t> Mustererkennung von KI.</a:t>
            </a:r>
            <a:endParaRPr lang="en-US" sz="2000" dirty="0">
              <a:latin typeface="Calibri" panose="020F0502020204030204" pitchFamily="34" charset="0"/>
              <a:cs typeface="Calibri" panose="020F0502020204030204" pitchFamily="34" charset="0"/>
            </a:endParaRPr>
          </a:p>
        </p:txBody>
      </p:sp>
      <p:sp>
        <p:nvSpPr>
          <p:cNvPr id="18" name="Pfeil nach oben und unten 17">
            <a:extLst>
              <a:ext uri="{FF2B5EF4-FFF2-40B4-BE49-F238E27FC236}">
                <a16:creationId xmlns:a16="http://schemas.microsoft.com/office/drawing/2014/main" id="{B7AC8EE0-1EE8-4789-E113-15EBB7F8CEF0}"/>
              </a:ext>
            </a:extLst>
          </p:cNvPr>
          <p:cNvSpPr/>
          <p:nvPr/>
        </p:nvSpPr>
        <p:spPr>
          <a:xfrm>
            <a:off x="9597964" y="4111300"/>
            <a:ext cx="1137568" cy="1423582"/>
          </a:xfrm>
          <a:prstGeom prst="upDownArrow">
            <a:avLst>
              <a:gd name="adj1" fmla="val 50000"/>
              <a:gd name="adj2" fmla="val 24441"/>
            </a:avLst>
          </a:prstGeom>
          <a:solidFill>
            <a:schemeClr val="accent1">
              <a:alpha val="14000"/>
            </a:schemeClr>
          </a:solidFill>
          <a:ln cap="rn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A48669-264C-12F3-354D-DFFB585AAE19}"/>
              </a:ext>
            </a:extLst>
          </p:cNvPr>
          <p:cNvSpPr txBox="1"/>
          <p:nvPr/>
        </p:nvSpPr>
        <p:spPr>
          <a:xfrm>
            <a:off x="10608863" y="4468407"/>
            <a:ext cx="1269899" cy="669414"/>
          </a:xfrm>
          <a:prstGeom prst="rect">
            <a:avLst/>
          </a:prstGeom>
          <a:noFill/>
        </p:spPr>
        <p:txBody>
          <a:bodyPr wrap="none" rtlCol="0">
            <a:spAutoFit/>
          </a:bodyPr>
          <a:lstStyle/>
          <a:p>
            <a:pPr algn="ctr">
              <a:lnSpc>
                <a:spcPts val="2250"/>
              </a:lnSpc>
            </a:pPr>
            <a:r>
              <a:rPr lang="en-US" sz="1800" dirty="0" err="1">
                <a:solidFill>
                  <a:srgbClr val="000000"/>
                </a:solidFill>
                <a:latin typeface="Calibri" panose="020F0502020204030204" pitchFamily="34" charset="0"/>
                <a:ea typeface="Montserrat" pitchFamily="34" charset="-122"/>
                <a:cs typeface="Calibri" panose="020F0502020204030204" pitchFamily="34" charset="0"/>
              </a:rPr>
              <a:t>kombiniert</a:t>
            </a:r>
            <a:r>
              <a:rPr lang="en-US" sz="1800" dirty="0">
                <a:solidFill>
                  <a:srgbClr val="000000"/>
                </a:solidFill>
                <a:latin typeface="Calibri" panose="020F0502020204030204" pitchFamily="34" charset="0"/>
                <a:ea typeface="Montserrat" pitchFamily="34" charset="-122"/>
                <a:cs typeface="Calibri" panose="020F0502020204030204" pitchFamily="34" charset="0"/>
              </a:rPr>
              <a:t> </a:t>
            </a:r>
          </a:p>
          <a:p>
            <a:pPr algn="ctr">
              <a:lnSpc>
                <a:spcPts val="2250"/>
              </a:lnSpc>
            </a:pPr>
            <a:r>
              <a:rPr lang="en-US" sz="1800" dirty="0" err="1">
                <a:solidFill>
                  <a:srgbClr val="000000"/>
                </a:solidFill>
                <a:latin typeface="Calibri" panose="020F0502020204030204" pitchFamily="34" charset="0"/>
                <a:ea typeface="Montserrat" pitchFamily="34" charset="-122"/>
                <a:cs typeface="Calibri" panose="020F0502020204030204" pitchFamily="34" charset="0"/>
              </a:rPr>
              <a:t>mit</a:t>
            </a:r>
            <a:r>
              <a:rPr lang="en-US" sz="1800" dirty="0">
                <a:solidFill>
                  <a:srgbClr val="000000"/>
                </a:solidFill>
                <a:latin typeface="Calibri" panose="020F0502020204030204" pitchFamily="34" charset="0"/>
                <a:ea typeface="Montserrat" pitchFamily="34" charset="-122"/>
                <a:cs typeface="Calibri" panose="020F0502020204030204" pitchFamily="34" charset="0"/>
              </a:rPr>
              <a:t> </a:t>
            </a:r>
          </a:p>
        </p:txBody>
      </p:sp>
    </p:spTree>
    <p:extLst>
      <p:ext uri="{BB962C8B-B14F-4D97-AF65-F5344CB8AC3E}">
        <p14:creationId xmlns:p14="http://schemas.microsoft.com/office/powerpoint/2010/main" val="24558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6B7EE4F-0A8B-DC02-2323-787DD1CD501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68D8BE6C-CD33-F10A-9ACC-8C4D96AFA762}"/>
              </a:ext>
            </a:extLst>
          </p:cNvPr>
          <p:cNvSpPr>
            <a:spLocks noGrp="1"/>
          </p:cNvSpPr>
          <p:nvPr>
            <p:ph type="title"/>
          </p:nvPr>
        </p:nvSpPr>
        <p:spPr bwMode="auto"/>
        <p:txBody>
          <a:bodyPr/>
          <a:lstStyle/>
          <a:p>
            <a:pPr>
              <a:defRPr/>
            </a:pPr>
            <a:r>
              <a:rPr lang="de-DE" dirty="0"/>
              <a:t>5. Anwendungsbeispiel</a:t>
            </a:r>
            <a:endParaRPr dirty="0"/>
          </a:p>
        </p:txBody>
      </p:sp>
      <p:sp>
        <p:nvSpPr>
          <p:cNvPr id="4" name="Fußzeilenplatzhalter 3">
            <a:extLst>
              <a:ext uri="{FF2B5EF4-FFF2-40B4-BE49-F238E27FC236}">
                <a16:creationId xmlns:a16="http://schemas.microsoft.com/office/drawing/2014/main" id="{12FA4FF3-299F-CF64-409F-13569314E31E}"/>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FF2B5EF4-FFF2-40B4-BE49-F238E27FC236}">
                <a16:creationId xmlns:a16="http://schemas.microsoft.com/office/drawing/2014/main" id="{10229944-4ACD-FA34-F097-CE1C17809777}"/>
              </a:ext>
            </a:extLst>
          </p:cNvPr>
          <p:cNvSpPr>
            <a:spLocks noGrp="1"/>
          </p:cNvSpPr>
          <p:nvPr>
            <p:ph type="dt" sz="half" idx="2"/>
          </p:nvPr>
        </p:nvSpPr>
        <p:spPr bwMode="auto"/>
        <p:txBody>
          <a:bodyPr/>
          <a:lstStyle/>
          <a:p>
            <a:pPr>
              <a:defRPr/>
            </a:pPr>
            <a:fld id="{ACF5EF15-2C16-6A49-87B6-C5AFB945A04B}" type="datetime1">
              <a:rPr lang="de-DE"/>
              <a:t>20.04.2026</a:t>
            </a:fld>
            <a:endParaRPr lang="en-US"/>
          </a:p>
        </p:txBody>
      </p:sp>
      <p:sp>
        <p:nvSpPr>
          <p:cNvPr id="6" name="Foliennummernplatzhalter 5">
            <a:extLst>
              <a:ext uri="{FF2B5EF4-FFF2-40B4-BE49-F238E27FC236}">
                <a16:creationId xmlns:a16="http://schemas.microsoft.com/office/drawing/2014/main" id="{E2DA5A50-93AB-F611-E188-2748E6CFF5E4}"/>
              </a:ext>
            </a:extLst>
          </p:cNvPr>
          <p:cNvSpPr>
            <a:spLocks noGrp="1"/>
          </p:cNvSpPr>
          <p:nvPr>
            <p:ph type="sldNum" sz="quarter" idx="4"/>
          </p:nvPr>
        </p:nvSpPr>
        <p:spPr bwMode="auto"/>
        <p:txBody>
          <a:bodyPr/>
          <a:lstStyle/>
          <a:p>
            <a:pPr>
              <a:defRPr/>
            </a:pPr>
            <a:fld id="{B6F15528-21DE-4FAA-801E-634DDDAF4B2B}" type="slidenum">
              <a:rPr lang="de-DE"/>
              <a:t>9</a:t>
            </a:fld>
            <a:endParaRPr lang="de-DE"/>
          </a:p>
        </p:txBody>
      </p:sp>
      <p:sp>
        <p:nvSpPr>
          <p:cNvPr id="7" name="Textplatzhalter 6">
            <a:extLst>
              <a:ext uri="{FF2B5EF4-FFF2-40B4-BE49-F238E27FC236}">
                <a16:creationId xmlns:a16="http://schemas.microsoft.com/office/drawing/2014/main" id="{F255440D-220B-C9E4-2384-FA442C195938}"/>
              </a:ext>
            </a:extLst>
          </p:cNvPr>
          <p:cNvSpPr>
            <a:spLocks noGrp="1"/>
          </p:cNvSpPr>
          <p:nvPr>
            <p:ph type="body" sz="quarter" idx="12"/>
          </p:nvPr>
        </p:nvSpPr>
        <p:spPr bwMode="auto"/>
        <p:txBody>
          <a:bodyPr/>
          <a:lstStyle/>
          <a:p>
            <a:pPr>
              <a:defRPr/>
            </a:pPr>
            <a:endParaRPr lang="de-DE"/>
          </a:p>
        </p:txBody>
      </p:sp>
      <p:sp>
        <p:nvSpPr>
          <p:cNvPr id="15" name="Text 8">
            <a:extLst>
              <a:ext uri="{FF2B5EF4-FFF2-40B4-BE49-F238E27FC236}">
                <a16:creationId xmlns:a16="http://schemas.microsoft.com/office/drawing/2014/main" id="{C41C8B98-2A53-6667-D641-BD522242042C}"/>
              </a:ext>
            </a:extLst>
          </p:cNvPr>
          <p:cNvSpPr/>
          <p:nvPr/>
        </p:nvSpPr>
        <p:spPr>
          <a:xfrm>
            <a:off x="8202659" y="4580248"/>
            <a:ext cx="3538438" cy="1733550"/>
          </a:xfrm>
          <a:prstGeom prst="rect">
            <a:avLst/>
          </a:prstGeom>
          <a:noFill/>
          <a:ln/>
        </p:spPr>
        <p:txBody>
          <a:bodyPr wrap="square" lIns="0" tIns="0" rIns="0" bIns="0" rtlCol="0" anchor="t"/>
          <a:lstStyle/>
          <a:p>
            <a:pPr>
              <a:lnSpc>
                <a:spcPts val="2250"/>
              </a:lnSpc>
            </a:pPr>
            <a:endParaRPr lang="en-US" sz="1417" dirty="0">
              <a:latin typeface="Calibri" panose="020F0502020204030204" pitchFamily="34" charset="0"/>
              <a:cs typeface="Calibri" panose="020F0502020204030204" pitchFamily="34" charset="0"/>
            </a:endParaRPr>
          </a:p>
        </p:txBody>
      </p:sp>
      <p:sp>
        <p:nvSpPr>
          <p:cNvPr id="9" name="Text 1">
            <a:extLst>
              <a:ext uri="{FF2B5EF4-FFF2-40B4-BE49-F238E27FC236}">
                <a16:creationId xmlns:a16="http://schemas.microsoft.com/office/drawing/2014/main" id="{86BAD9E7-504C-F11C-419F-6AAD8A520DB7}"/>
              </a:ext>
            </a:extLst>
          </p:cNvPr>
          <p:cNvSpPr/>
          <p:nvPr/>
        </p:nvSpPr>
        <p:spPr>
          <a:xfrm>
            <a:off x="4700788" y="3041438"/>
            <a:ext cx="2375594" cy="296863"/>
          </a:xfrm>
          <a:prstGeom prst="rect">
            <a:avLst/>
          </a:prstGeom>
          <a:noFill/>
          <a:ln/>
        </p:spPr>
        <p:txBody>
          <a:bodyPr wrap="none" lIns="0" tIns="0" rIns="0" bIns="0" rtlCol="0" anchor="t"/>
          <a:lstStyle/>
          <a:p>
            <a:pPr>
              <a:lnSpc>
                <a:spcPts val="2333"/>
              </a:lnSpc>
            </a:pPr>
            <a:r>
              <a:rPr lang="en-US" sz="2000" b="1" dirty="0">
                <a:solidFill>
                  <a:srgbClr val="384653"/>
                </a:solidFill>
                <a:latin typeface="+mj-lt"/>
                <a:ea typeface="Barlow Bold" pitchFamily="34" charset="-122"/>
                <a:cs typeface="Barlow Bold" pitchFamily="34" charset="-120"/>
              </a:rPr>
              <a:t>Interviewanalyse</a:t>
            </a:r>
            <a:endParaRPr lang="en-US" sz="2000" dirty="0">
              <a:latin typeface="+mj-lt"/>
            </a:endParaRPr>
          </a:p>
        </p:txBody>
      </p:sp>
      <p:sp>
        <p:nvSpPr>
          <p:cNvPr id="20" name="Text 2">
            <a:extLst>
              <a:ext uri="{FF2B5EF4-FFF2-40B4-BE49-F238E27FC236}">
                <a16:creationId xmlns:a16="http://schemas.microsoft.com/office/drawing/2014/main" id="{B92A947B-D69C-6672-352C-CD4AA90F8111}"/>
              </a:ext>
            </a:extLst>
          </p:cNvPr>
          <p:cNvSpPr/>
          <p:nvPr/>
        </p:nvSpPr>
        <p:spPr>
          <a:xfrm>
            <a:off x="4700787" y="3446548"/>
            <a:ext cx="3492302" cy="1155700"/>
          </a:xfrm>
          <a:prstGeom prst="rect">
            <a:avLst/>
          </a:prstGeom>
          <a:noFill/>
          <a:ln/>
        </p:spPr>
        <p:txBody>
          <a:bodyPr wrap="square" lIns="0" tIns="0" rIns="0" bIns="0" rtlCol="0" anchor="t"/>
          <a:lstStyle/>
          <a:p>
            <a:pPr>
              <a:lnSpc>
                <a:spcPts val="2250"/>
              </a:lnSpc>
            </a:pPr>
            <a:r>
              <a:rPr lang="en-US" sz="2000" dirty="0">
                <a:solidFill>
                  <a:srgbClr val="384653"/>
                </a:solidFill>
                <a:latin typeface="+mj-lt"/>
                <a:ea typeface="Montserrat" pitchFamily="34" charset="-122"/>
                <a:cs typeface="Montserrat" pitchFamily="34" charset="-120"/>
              </a:rPr>
              <a:t>Schnelle Transkription und automatische Identifizierung von Schlüsselthemen in qualitativen Interviews</a:t>
            </a:r>
            <a:endParaRPr lang="en-US" sz="2000" dirty="0">
              <a:latin typeface="+mj-lt"/>
            </a:endParaRPr>
          </a:p>
        </p:txBody>
      </p:sp>
    </p:spTree>
    <p:extLst>
      <p:ext uri="{BB962C8B-B14F-4D97-AF65-F5344CB8AC3E}">
        <p14:creationId xmlns:p14="http://schemas.microsoft.com/office/powerpoint/2010/main" val="4112563771"/>
      </p:ext>
    </p:extLst>
  </p:cSld>
  <p:clrMapOvr>
    <a:masterClrMapping/>
  </p:clrMapOvr>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2051</Words>
  <Application>Microsoft Office PowerPoint</Application>
  <DocSecurity>0</DocSecurity>
  <PresentationFormat>Benutzerdefiniert</PresentationFormat>
  <Paragraphs>199</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Barlow Bold</vt:lpstr>
      <vt:lpstr>Calibri</vt:lpstr>
      <vt:lpstr>Montserrat</vt:lpstr>
      <vt:lpstr>Wingdings</vt:lpstr>
      <vt:lpstr>Office Theme</vt:lpstr>
      <vt:lpstr>KI als Assistenz in qualitativer Datenauswertung</vt:lpstr>
      <vt:lpstr>Inhalt</vt:lpstr>
      <vt:lpstr>1. Lernziele</vt:lpstr>
      <vt:lpstr>2. KI in QDA-Apps</vt:lpstr>
      <vt:lpstr>3. Beachtenswertes bei der Anwendung von KI-Tools</vt:lpstr>
      <vt:lpstr>3. Beachtenswertes bei der Anwendung von KI-Tools</vt:lpstr>
      <vt:lpstr>4. Kooperation von Forscher:in und KI</vt:lpstr>
      <vt:lpstr>4. Kooperation von Forscher:in und KI</vt:lpstr>
      <vt:lpstr>5. Anwendungsbeispiel</vt:lpstr>
      <vt:lpstr>6. Grenzen und Herausforderungen</vt:lpstr>
      <vt:lpstr>6. Grenzen und Herausforderungen</vt:lpstr>
      <vt:lpstr>7. Fazit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Lange, Regina (ZVW);Voss, Christine</dc:creator>
  <cp:keywords/>
  <dc:description/>
  <cp:lastModifiedBy>Tasche, Tatyana</cp:lastModifiedBy>
  <cp:revision>237</cp:revision>
  <dcterms:created xsi:type="dcterms:W3CDTF">2017-08-09T09:33:14Z</dcterms:created>
  <dcterms:modified xsi:type="dcterms:W3CDTF">2026-04-20T13:44:05Z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